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Questrial"/>
      <p:regular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257">
          <p15:clr>
            <a:srgbClr val="A4A3A4"/>
          </p15:clr>
        </p15:guide>
        <p15:guide id="4" pos="7287">
          <p15:clr>
            <a:srgbClr val="A4A3A4"/>
          </p15:clr>
        </p15:guide>
        <p15:guide id="5" orient="horz" pos="2409">
          <p15:clr>
            <a:srgbClr val="A4A3A4"/>
          </p15:clr>
        </p15:guide>
        <p15:guide id="6" orient="horz" pos="3589">
          <p15:clr>
            <a:srgbClr val="A4A3A4"/>
          </p15:clr>
        </p15:guide>
        <p15:guide id="7" pos="982">
          <p15:clr>
            <a:srgbClr val="A4A3A4"/>
          </p15:clr>
        </p15:guide>
        <p15:guide id="8" orient="horz" pos="1706">
          <p15:clr>
            <a:srgbClr val="A4A3A4"/>
          </p15:clr>
        </p15:guide>
        <p15:guide id="9" pos="4747">
          <p15:clr>
            <a:srgbClr val="A4A3A4"/>
          </p15:clr>
        </p15:guide>
        <p15:guide id="10" pos="1958">
          <p15:clr>
            <a:srgbClr val="A4A3A4"/>
          </p15:clr>
        </p15:guide>
        <p15:guide id="11" orient="horz" pos="278">
          <p15:clr>
            <a:srgbClr val="A4A3A4"/>
          </p15:clr>
        </p15:guide>
        <p15:guide id="12" pos="3477">
          <p15:clr>
            <a:srgbClr val="A4A3A4"/>
          </p15:clr>
        </p15:guide>
        <p15:guide id="13" orient="horz" pos="2840">
          <p15:clr>
            <a:srgbClr val="A4A3A4"/>
          </p15:clr>
        </p15:guide>
      </p15:sldGuideLst>
    </p:ext>
    <p:ext uri="GoogleSlidesCustomDataVersion2">
      <go:slidesCustomData xmlns:go="http://customooxmlschemas.google.com/" r:id="rId35" roundtripDataSignature="AMtx7mjhPeFwEtBwkRxbkDP7h1VrlODE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257"/>
        <p:guide pos="7287"/>
        <p:guide pos="2409" orient="horz"/>
        <p:guide pos="3589" orient="horz"/>
        <p:guide pos="982"/>
        <p:guide pos="1706" orient="horz"/>
        <p:guide pos="4747"/>
        <p:guide pos="1958"/>
        <p:guide pos="278" orient="horz"/>
        <p:guide pos="3477"/>
        <p:guide pos="284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Questrial-regular.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rgbClr val="D1D5DB"/>
              </a:buClr>
              <a:buSzPts val="1200"/>
              <a:buFont typeface="Calibri"/>
              <a:buAutoNum type="arabicPeriod"/>
            </a:pPr>
            <a:r>
              <a:rPr b="1" i="0" lang="en-US">
                <a:solidFill>
                  <a:srgbClr val="D1D5DB"/>
                </a:solidFill>
                <a:latin typeface="Arial"/>
                <a:ea typeface="Arial"/>
                <a:cs typeface="Arial"/>
                <a:sym typeface="Arial"/>
              </a:rPr>
              <a:t>每年抱怨總數</a:t>
            </a:r>
            <a:r>
              <a:rPr b="0" i="0" lang="en-US">
                <a:solidFill>
                  <a:srgbClr val="D1D5DB"/>
                </a:solidFill>
                <a:latin typeface="Arial"/>
                <a:ea typeface="Arial"/>
                <a:cs typeface="Arial"/>
                <a:sym typeface="Arial"/>
              </a:rPr>
              <a:t>：這是一個絕對數量，反映了消費者對金融產品和服務不滿意的具體數量。這個數量的增加可能意味著消費者對金融產品和服務的不滿越來越多，或者消費者對於如何表達不滿越來越熟練。</a:t>
            </a:r>
            <a:endParaRPr/>
          </a:p>
          <a:p>
            <a:pPr indent="-76200" lvl="0" marL="0" rtl="0" algn="l">
              <a:spcBef>
                <a:spcPts val="0"/>
              </a:spcBef>
              <a:spcAft>
                <a:spcPts val="0"/>
              </a:spcAft>
              <a:buClr>
                <a:srgbClr val="D1D5DB"/>
              </a:buClr>
              <a:buSzPts val="1200"/>
              <a:buFont typeface="Calibri"/>
              <a:buAutoNum type="arabicPeriod"/>
            </a:pPr>
            <a:r>
              <a:rPr b="1" i="0" lang="en-US">
                <a:solidFill>
                  <a:srgbClr val="D1D5DB"/>
                </a:solidFill>
                <a:latin typeface="Arial"/>
                <a:ea typeface="Arial"/>
                <a:cs typeface="Arial"/>
                <a:sym typeface="Arial"/>
              </a:rPr>
              <a:t>年增率</a:t>
            </a:r>
            <a:r>
              <a:rPr b="0" i="0" lang="en-US">
                <a:solidFill>
                  <a:srgbClr val="D1D5DB"/>
                </a:solidFill>
                <a:latin typeface="Arial"/>
                <a:ea typeface="Arial"/>
                <a:cs typeface="Arial"/>
                <a:sym typeface="Arial"/>
              </a:rPr>
              <a:t>：這是一個相對數量，反映了抱怨數量的變化速度。如果年增率正在增加，那麼這可能意味著消費者對金融產品和服務的不滿越來越快速地增加。如果年增率正在減少，那麼這可能意味著抱怨的增長速度正在減緩。</a:t>
            </a:r>
            <a:r>
              <a:rPr b="1" i="0" lang="en-US">
                <a:solidFill>
                  <a:srgbClr val="D1D5DB"/>
                </a:solidFill>
                <a:latin typeface="Arial"/>
                <a:ea typeface="Arial"/>
                <a:cs typeface="Arial"/>
                <a:sym typeface="Arial"/>
              </a:rPr>
              <a:t>疫情影響</a:t>
            </a:r>
            <a:r>
              <a:rPr b="0" i="0" lang="en-US">
                <a:solidFill>
                  <a:srgbClr val="D1D5DB"/>
                </a:solidFill>
                <a:latin typeface="Arial"/>
                <a:ea typeface="Arial"/>
                <a:cs typeface="Arial"/>
                <a:sym typeface="Arial"/>
              </a:rPr>
              <a:t>：2019年底開始的COVID-19全球大流行可能導致了消費者對金融服務的需求和態度出現重大變化。例如，由於社交距離和封鎖措施，許多消費者可能不得不更多地依賴線上金融服務，這可能導致更多的抱怨。此外，疫情也可能導致消費者的經濟壓力增加，從而導致對金融機構的抱怨增加。</a:t>
            </a:r>
            <a:endParaRPr/>
          </a:p>
          <a:p>
            <a:pPr indent="0" lvl="0" marL="0" rtl="0" algn="l">
              <a:spcBef>
                <a:spcPts val="0"/>
              </a:spcBef>
              <a:spcAft>
                <a:spcPts val="0"/>
              </a:spcAft>
              <a:buClr>
                <a:schemeClr val="dk1"/>
              </a:buClr>
              <a:buSzPts val="1200"/>
              <a:buFont typeface="Calibri"/>
              <a:buNone/>
            </a:pPr>
            <a:r>
              <a:t/>
            </a:r>
            <a:endParaRPr b="0" i="0">
              <a:solidFill>
                <a:srgbClr val="D1D5DB"/>
              </a:solidFill>
              <a:latin typeface="Arial"/>
              <a:ea typeface="Arial"/>
              <a:cs typeface="Arial"/>
              <a:sym typeface="Arial"/>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rgbClr val="1B1B1B"/>
              </a:buClr>
              <a:buSzPts val="1200"/>
              <a:buFont typeface="Arial"/>
              <a:buChar char="•"/>
            </a:pPr>
            <a:r>
              <a:rPr b="1" i="0" lang="en-US">
                <a:solidFill>
                  <a:srgbClr val="1B1B1B"/>
                </a:solidFill>
                <a:latin typeface="Open Sans"/>
                <a:ea typeface="Open Sans"/>
                <a:cs typeface="Open Sans"/>
                <a:sym typeface="Open Sans"/>
              </a:rPr>
              <a:t>National Unbanked Rate Drops to Record Low.</a:t>
            </a:r>
            <a:r>
              <a:rPr b="0" i="0" lang="en-US">
                <a:solidFill>
                  <a:srgbClr val="1B1B1B"/>
                </a:solidFill>
                <a:latin typeface="Open Sans"/>
                <a:ea typeface="Open Sans"/>
                <a:cs typeface="Open Sans"/>
                <a:sym typeface="Open Sans"/>
              </a:rPr>
              <a:t> An estimated 4.5 percent of U.S. households were “unbanked” in 2021, meaning that no one in the household had a checking or savings account at a bank or credit union. This represents approximately 5.9 million U.S. households, compared to 7.1 million in 2019.</a:t>
            </a:r>
            <a:endParaRPr/>
          </a:p>
          <a:p>
            <a:pPr indent="-76200" lvl="0" marL="0" rtl="0" algn="l">
              <a:spcBef>
                <a:spcPts val="0"/>
              </a:spcBef>
              <a:spcAft>
                <a:spcPts val="0"/>
              </a:spcAft>
              <a:buClr>
                <a:srgbClr val="1B1B1B"/>
              </a:buClr>
              <a:buSzPts val="1200"/>
              <a:buFont typeface="Arial"/>
              <a:buChar char="•"/>
            </a:pPr>
            <a:r>
              <a:rPr b="1" i="0" lang="en-US">
                <a:solidFill>
                  <a:srgbClr val="1B1B1B"/>
                </a:solidFill>
                <a:latin typeface="Open Sans"/>
                <a:ea typeface="Open Sans"/>
                <a:cs typeface="Open Sans"/>
                <a:sym typeface="Open Sans"/>
              </a:rPr>
              <a:t>National Underbanked Rate and Use of Nonbank Financial Products and Services Declines.</a:t>
            </a:r>
            <a:r>
              <a:rPr b="0" i="0" lang="en-US">
                <a:solidFill>
                  <a:srgbClr val="1B1B1B"/>
                </a:solidFill>
                <a:latin typeface="Open Sans"/>
                <a:ea typeface="Open Sans"/>
                <a:cs typeface="Open Sans"/>
                <a:sym typeface="Open Sans"/>
              </a:rPr>
              <a:t> An additional 14.1 percent of households, or 18.7 million, were underbanked in 2021, meaning they had a bank account but used nonbank financial products and services during the year. Banked households’ use of key nonbank financial products and services that classify a household as underbanked declined by about one third between 2017 and 2021.</a:t>
            </a:r>
            <a:endParaRPr/>
          </a:p>
          <a:p>
            <a:pPr indent="-76200" lvl="0" marL="0" marR="0" rtl="0" algn="l">
              <a:lnSpc>
                <a:spcPct val="100000"/>
              </a:lnSpc>
              <a:spcBef>
                <a:spcPts val="0"/>
              </a:spcBef>
              <a:spcAft>
                <a:spcPts val="0"/>
              </a:spcAft>
              <a:buClr>
                <a:srgbClr val="1B1B1B"/>
              </a:buClr>
              <a:buSzPts val="1200"/>
              <a:buFont typeface="Arial"/>
              <a:buChar char="•"/>
            </a:pPr>
            <a:r>
              <a:rPr b="1" i="0" lang="en-US">
                <a:solidFill>
                  <a:srgbClr val="1B1B1B"/>
                </a:solidFill>
                <a:latin typeface="Open Sans"/>
                <a:ea typeface="Open Sans"/>
                <a:cs typeface="Open Sans"/>
                <a:sym typeface="Open Sans"/>
              </a:rPr>
              <a:t>Mobile Banking use Continues to Increase:</a:t>
            </a:r>
            <a:r>
              <a:rPr b="0" i="0" lang="en-US">
                <a:solidFill>
                  <a:srgbClr val="1B1B1B"/>
                </a:solidFill>
                <a:latin typeface="Open Sans"/>
                <a:ea typeface="Open Sans"/>
                <a:cs typeface="Open Sans"/>
                <a:sym typeface="Open Sans"/>
              </a:rPr>
              <a:t> The use of mobile banking increased sharply among banked households between 2017 (15.1 percent) and 2021 (43.5 percent), and was the most prevalent primary method of account access. Use of a bank teller declined but remained prevalent for certain segments of the population.</a:t>
            </a:r>
            <a:endParaRPr/>
          </a:p>
          <a:p>
            <a:pPr indent="0" lvl="0" marL="0" rtl="0" algn="l">
              <a:spcBef>
                <a:spcPts val="0"/>
              </a:spcBef>
              <a:spcAft>
                <a:spcPts val="0"/>
              </a:spcAft>
              <a:buClr>
                <a:schemeClr val="dk1"/>
              </a:buClr>
              <a:buSzPts val="1200"/>
              <a:buFont typeface="Arial"/>
              <a:buNone/>
            </a:pPr>
            <a:r>
              <a:t/>
            </a:r>
            <a:endParaRPr b="0" i="0">
              <a:solidFill>
                <a:srgbClr val="1B1B1B"/>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304" name="Google Shape;30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latin typeface="Arial"/>
                <a:ea typeface="Arial"/>
                <a:cs typeface="Arial"/>
                <a:sym typeface="Arial"/>
              </a:rPr>
              <a:t>接下來我想了解美國人對美國金融機構各產品的抱怨數在總抱怨數中的的比例，所以我繪製了圓餅圖，可以看出金融機構有關信用的產品與服務是收到最多抱怨的，甚至超過抱怨總數的一半。</a:t>
            </a:r>
            <a:endParaRPr b="1" i="0">
              <a:latin typeface="Arial"/>
              <a:ea typeface="Arial"/>
              <a:cs typeface="Arial"/>
              <a:sym typeface="Arial"/>
            </a:endParaRPr>
          </a:p>
          <a:p>
            <a:pPr indent="0" lvl="0" marL="0" rtl="0" algn="l">
              <a:spcBef>
                <a:spcPts val="0"/>
              </a:spcBef>
              <a:spcAft>
                <a:spcPts val="0"/>
              </a:spcAft>
              <a:buNone/>
            </a:pPr>
            <a:r>
              <a:rPr b="1" i="0" lang="en-US">
                <a:latin typeface="Arial"/>
                <a:ea typeface="Arial"/>
                <a:cs typeface="Arial"/>
                <a:sym typeface="Arial"/>
              </a:rPr>
              <a:t>那收到第二至第四多抱怨數的產品分別為</a:t>
            </a:r>
            <a:r>
              <a:rPr b="1" i="0" lang="en-US">
                <a:solidFill>
                  <a:srgbClr val="D1D5DB"/>
                </a:solidFill>
                <a:latin typeface="Arial"/>
                <a:ea typeface="Arial"/>
                <a:cs typeface="Arial"/>
                <a:sym typeface="Arial"/>
              </a:rPr>
              <a:t>債務收取、信用卡或預付卡、房屋抵押貸款、支票以及儲蓄帳戶。</a:t>
            </a:r>
            <a:endParaRPr b="1" i="0">
              <a:solidFill>
                <a:srgbClr val="D1D5DB"/>
              </a:solidFill>
              <a:latin typeface="Arial"/>
              <a:ea typeface="Arial"/>
              <a:cs typeface="Arial"/>
              <a:sym typeface="Arial"/>
            </a:endParaRPr>
          </a:p>
          <a:p>
            <a:pPr indent="0" lvl="0" marL="0" rtl="0" algn="l">
              <a:spcBef>
                <a:spcPts val="0"/>
              </a:spcBef>
              <a:spcAft>
                <a:spcPts val="0"/>
              </a:spcAft>
              <a:buNone/>
            </a:pPr>
            <a:r>
              <a:t/>
            </a:r>
            <a:endParaRPr b="1" i="0">
              <a:solidFill>
                <a:srgbClr val="D1D5DB"/>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i="0" lang="en-US">
                <a:latin typeface="Arial"/>
                <a:ea typeface="Arial"/>
                <a:cs typeface="Arial"/>
                <a:sym typeface="Arial"/>
              </a:rPr>
              <a:t>那繪製完這張圓餅圖之候，我也想說看看美國各區域的人民對各區域金融機構不同產品的抱怨筆數所造成的各項抱怨產品佔比是否會不同</a:t>
            </a:r>
            <a:endParaRPr/>
          </a:p>
          <a:p>
            <a:pPr indent="0" lvl="0" marL="0" rtl="0" algn="l">
              <a:spcBef>
                <a:spcPts val="0"/>
              </a:spcBef>
              <a:spcAft>
                <a:spcPts val="0"/>
              </a:spcAft>
              <a:buNone/>
            </a:pPr>
            <a:r>
              <a:t/>
            </a:r>
            <a:endParaRPr b="1" i="0">
              <a:solidFill>
                <a:srgbClr val="D1D5DB"/>
              </a:solidFill>
              <a:latin typeface="Arial"/>
              <a:ea typeface="Arial"/>
              <a:cs typeface="Arial"/>
              <a:sym typeface="Arial"/>
            </a:endParaRPr>
          </a:p>
          <a:p>
            <a:pPr indent="0" lvl="0" marL="0" rtl="0" algn="l">
              <a:spcBef>
                <a:spcPts val="0"/>
              </a:spcBef>
              <a:spcAft>
                <a:spcPts val="0"/>
              </a:spcAft>
              <a:buNone/>
            </a:pPr>
            <a:r>
              <a:t/>
            </a:r>
            <a:endParaRPr b="1" i="0">
              <a:latin typeface="Arial"/>
              <a:ea typeface="Arial"/>
              <a:cs typeface="Arial"/>
              <a:sym typeface="Arial"/>
            </a:endParaRPr>
          </a:p>
          <a:p>
            <a:pPr indent="0" lvl="0" marL="0" rtl="0" algn="l">
              <a:spcBef>
                <a:spcPts val="0"/>
              </a:spcBef>
              <a:spcAft>
                <a:spcPts val="0"/>
              </a:spcAft>
              <a:buNone/>
            </a:pPr>
            <a:r>
              <a:rPr b="1" i="0" lang="en-US">
                <a:latin typeface="Arial"/>
                <a:ea typeface="Arial"/>
                <a:cs typeface="Arial"/>
                <a:sym typeface="Arial"/>
              </a:rPr>
              <a:t>１．信用產品:</a:t>
            </a:r>
            <a:r>
              <a:rPr b="0" i="0" lang="en-US">
                <a:solidFill>
                  <a:srgbClr val="D8A300"/>
                </a:solidFill>
                <a:latin typeface="Arial"/>
                <a:ea typeface="Arial"/>
                <a:cs typeface="Arial"/>
                <a:sym typeface="Arial"/>
              </a:rPr>
              <a:t>錯誤的帳戶，錯誤的帳戶數字等等</a:t>
            </a:r>
            <a:endParaRPr b="1" i="0">
              <a:solidFill>
                <a:srgbClr val="D8A300"/>
              </a:solidFill>
              <a:latin typeface="Arial"/>
              <a:ea typeface="Arial"/>
              <a:cs typeface="Arial"/>
              <a:sym typeface="Arial"/>
            </a:endParaRPr>
          </a:p>
          <a:p>
            <a:pPr indent="0" lvl="0" marL="0" rtl="0" algn="l">
              <a:spcBef>
                <a:spcPts val="0"/>
              </a:spcBef>
              <a:spcAft>
                <a:spcPts val="0"/>
              </a:spcAft>
              <a:buClr>
                <a:srgbClr val="D1D5DB"/>
              </a:buClr>
              <a:buSzPts val="1200"/>
              <a:buFont typeface="Calibri"/>
              <a:buNone/>
            </a:pPr>
            <a:r>
              <a:rPr b="1" i="0" lang="en-US">
                <a:solidFill>
                  <a:srgbClr val="D1D5DB"/>
                </a:solidFill>
                <a:latin typeface="Arial"/>
                <a:ea typeface="Arial"/>
                <a:cs typeface="Arial"/>
                <a:sym typeface="Arial"/>
              </a:rPr>
              <a:t>2. 債務收取(Debt Collection)</a:t>
            </a:r>
            <a:r>
              <a:rPr b="0" i="0" lang="en-US">
                <a:solidFill>
                  <a:srgbClr val="D1D5DB"/>
                </a:solidFill>
                <a:latin typeface="Arial"/>
                <a:ea typeface="Arial"/>
                <a:cs typeface="Arial"/>
                <a:sym typeface="Arial"/>
              </a:rPr>
              <a:t>：債務收取的抱怨可能來自於多種不公平或騷擾的收款行為，包括不適當的通訊方式、收取不正確金額的債務。</a:t>
            </a:r>
            <a:endParaRPr/>
          </a:p>
          <a:p>
            <a:pPr indent="0" lvl="0" marL="0" rtl="0" algn="l">
              <a:spcBef>
                <a:spcPts val="0"/>
              </a:spcBef>
              <a:spcAft>
                <a:spcPts val="0"/>
              </a:spcAft>
              <a:buClr>
                <a:srgbClr val="D1D5DB"/>
              </a:buClr>
              <a:buSzPts val="1200"/>
              <a:buFont typeface="Calibri"/>
              <a:buNone/>
            </a:pPr>
            <a:r>
              <a:rPr b="1" i="0" lang="en-US">
                <a:solidFill>
                  <a:srgbClr val="D1D5DB"/>
                </a:solidFill>
                <a:latin typeface="Arial"/>
                <a:ea typeface="Arial"/>
                <a:cs typeface="Arial"/>
                <a:sym typeface="Arial"/>
              </a:rPr>
              <a:t>3. 房屋抵押貸款(Mortgage)</a:t>
            </a:r>
            <a:r>
              <a:rPr b="0" i="0" lang="en-US">
                <a:solidFill>
                  <a:srgbClr val="D1D5DB"/>
                </a:solidFill>
                <a:latin typeface="Arial"/>
                <a:ea typeface="Arial"/>
                <a:cs typeface="Arial"/>
                <a:sym typeface="Arial"/>
              </a:rPr>
              <a:t>：貸款申請過程困難，或是消費者可能對貸款的費用、利率或條款感到困惑。</a:t>
            </a:r>
            <a:endParaRPr/>
          </a:p>
          <a:p>
            <a:pPr indent="0" lvl="0" marL="0" rtl="0" algn="l">
              <a:spcBef>
                <a:spcPts val="0"/>
              </a:spcBef>
              <a:spcAft>
                <a:spcPts val="0"/>
              </a:spcAft>
              <a:buClr>
                <a:srgbClr val="D1D5DB"/>
              </a:buClr>
              <a:buSzPts val="1200"/>
              <a:buFont typeface="Calibri"/>
              <a:buNone/>
            </a:pPr>
            <a:r>
              <a:rPr b="1" i="0" lang="en-US">
                <a:solidFill>
                  <a:srgbClr val="D1D5DB"/>
                </a:solidFill>
                <a:latin typeface="Arial"/>
                <a:ea typeface="Arial"/>
                <a:cs typeface="Arial"/>
                <a:sym typeface="Arial"/>
              </a:rPr>
              <a:t>4. 信用卡或預付卡(Credit card or prepaid card)</a:t>
            </a:r>
            <a:r>
              <a:rPr b="0" i="0" lang="en-US">
                <a:solidFill>
                  <a:srgbClr val="D1D5DB"/>
                </a:solidFill>
                <a:latin typeface="Arial"/>
                <a:ea typeface="Arial"/>
                <a:cs typeface="Arial"/>
                <a:sym typeface="Arial"/>
              </a:rPr>
              <a:t>：費用、利率、信用限額、欺詐交易等。</a:t>
            </a:r>
            <a:endParaRPr b="0" i="0">
              <a:solidFill>
                <a:srgbClr val="D1D5DB"/>
              </a:solidFill>
              <a:latin typeface="Arial"/>
              <a:ea typeface="Arial"/>
              <a:cs typeface="Arial"/>
              <a:sym typeface="Arial"/>
            </a:endParaRPr>
          </a:p>
          <a:p>
            <a:pPr indent="0" lvl="0" marL="0" rtl="0" algn="l">
              <a:spcBef>
                <a:spcPts val="0"/>
              </a:spcBef>
              <a:spcAft>
                <a:spcPts val="0"/>
              </a:spcAft>
              <a:buClr>
                <a:schemeClr val="dk1"/>
              </a:buClr>
              <a:buSzPts val="1200"/>
              <a:buFont typeface="Calibri"/>
              <a:buNone/>
            </a:pPr>
            <a:r>
              <a:t/>
            </a:r>
            <a:endParaRPr b="0" i="0">
              <a:solidFill>
                <a:srgbClr val="D1D5DB"/>
              </a:solidFill>
              <a:latin typeface="Arial"/>
              <a:ea typeface="Arial"/>
              <a:cs typeface="Arial"/>
              <a:sym typeface="Arial"/>
            </a:endParaRPr>
          </a:p>
        </p:txBody>
      </p:sp>
      <p:sp>
        <p:nvSpPr>
          <p:cNvPr id="351" name="Google Shape;35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a:latin typeface="Arial"/>
                <a:ea typeface="Arial"/>
                <a:cs typeface="Arial"/>
                <a:sym typeface="Arial"/>
              </a:rPr>
              <a:t>那接下來呢，根據資料表有產品、美國各州的欄位，我就用python畫出了這張圖</a:t>
            </a:r>
            <a:endParaRPr/>
          </a:p>
          <a:p>
            <a:pPr indent="0" lvl="0" marL="0" marR="0" rtl="0" algn="l">
              <a:lnSpc>
                <a:spcPct val="100000"/>
              </a:lnSpc>
              <a:spcBef>
                <a:spcPts val="0"/>
              </a:spcBef>
              <a:spcAft>
                <a:spcPts val="0"/>
              </a:spcAft>
              <a:buClr>
                <a:schemeClr val="dk1"/>
              </a:buClr>
              <a:buSzPts val="1200"/>
              <a:buFont typeface="Arial"/>
              <a:buNone/>
            </a:pPr>
            <a:r>
              <a:rPr b="1" i="0" lang="en-US">
                <a:latin typeface="Arial"/>
                <a:ea typeface="Arial"/>
                <a:cs typeface="Arial"/>
                <a:sym typeface="Arial"/>
              </a:rPr>
              <a:t>這張圖是</a:t>
            </a:r>
            <a:r>
              <a:rPr lang="en-US"/>
              <a:t>我根據地理、經濟等因素將美國各州劃分成七個區域</a:t>
            </a:r>
            <a:endParaRPr/>
          </a:p>
          <a:p>
            <a:pPr indent="-76200" lvl="0" marL="0" rtl="0" algn="l">
              <a:spcBef>
                <a:spcPts val="0"/>
              </a:spcBef>
              <a:spcAft>
                <a:spcPts val="0"/>
              </a:spcAft>
              <a:buClr>
                <a:schemeClr val="dk1"/>
              </a:buClr>
              <a:buSzPts val="1200"/>
              <a:buFont typeface="Calibri"/>
              <a:buAutoNum type="arabicPeriod"/>
            </a:pPr>
            <a:r>
              <a:rPr lang="en-US"/>
              <a:t>那圓餅圖大小代表各區消費者總抱怨數量的多寡。所以可以看到東南區域的圓圈最大，金融機構收到的總抱怨數最多</a:t>
            </a:r>
            <a:endParaRPr/>
          </a:p>
          <a:p>
            <a:pPr indent="-76200" lvl="0" marL="0" rtl="0" algn="l">
              <a:spcBef>
                <a:spcPts val="0"/>
              </a:spcBef>
              <a:spcAft>
                <a:spcPts val="0"/>
              </a:spcAft>
              <a:buClr>
                <a:srgbClr val="ECECF1"/>
              </a:buClr>
              <a:buSzPts val="1200"/>
              <a:buFont typeface="Calibri"/>
              <a:buAutoNum type="arabicPeriod"/>
            </a:pPr>
            <a:r>
              <a:rPr b="0" i="0" lang="en-US">
                <a:solidFill>
                  <a:srgbClr val="ECECF1"/>
                </a:solidFill>
                <a:latin typeface="Arial"/>
                <a:ea typeface="Arial"/>
                <a:cs typeface="Arial"/>
                <a:sym typeface="Arial"/>
              </a:rPr>
              <a:t>那每個圓餅圖的不同顏色就是該區域被抱怨的不同金融產品與服務的占比</a:t>
            </a:r>
            <a:endParaRPr/>
          </a:p>
          <a:p>
            <a:pPr indent="0" lvl="0" marL="0" rtl="0" algn="l">
              <a:spcBef>
                <a:spcPts val="0"/>
              </a:spcBef>
              <a:spcAft>
                <a:spcPts val="0"/>
              </a:spcAft>
              <a:buClr>
                <a:schemeClr val="dk1"/>
              </a:buClr>
              <a:buSzPts val="1200"/>
              <a:buFont typeface="Calibri"/>
              <a:buNone/>
            </a:pPr>
            <a:r>
              <a:rPr lang="en-US"/>
              <a:t>那從各區圓餅圖我們可以觀察到，所有區域的信用產品與服務的抱怨佔所有產品抱怨的比例最多，也就是紅色的部分。</a:t>
            </a:r>
            <a:endParaRPr/>
          </a:p>
        </p:txBody>
      </p:sp>
      <p:sp>
        <p:nvSpPr>
          <p:cNvPr id="374" name="Google Shape;37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D1D5DB"/>
              </a:buClr>
              <a:buSzPts val="1200"/>
              <a:buFont typeface="Arial"/>
              <a:buNone/>
            </a:pPr>
            <a:r>
              <a:rPr b="0" i="0" lang="en-US">
                <a:solidFill>
                  <a:srgbClr val="D1D5DB"/>
                </a:solidFill>
                <a:latin typeface="Arial"/>
                <a:ea typeface="Arial"/>
                <a:cs typeface="Arial"/>
                <a:sym typeface="Arial"/>
              </a:rPr>
              <a:t>那這邊也可以注意到</a:t>
            </a:r>
            <a:r>
              <a:rPr b="0" i="0" lang="en-US">
                <a:solidFill>
                  <a:srgbClr val="ECECF1"/>
                </a:solidFill>
                <a:latin typeface="Arial"/>
                <a:ea typeface="Arial"/>
                <a:cs typeface="Arial"/>
                <a:sym typeface="Arial"/>
              </a:rPr>
              <a:t>西部區域的圓餅圖各產品佔比與其他區域不太一樣。就是你看其他區域紅色的部分都佔了一半以上，但西部區域卻只有36%。而粉紫色與橘色區塊分別是房屋抵押貸款、信用卡預付卡抱怨相比其他區域卻高出許多，那原因可能是西部區域只包括了華盛頓和奧勒岡，那這兩個地區的生活成本很高，以及這個區域有比較高的借貸傾向，因此居民對於此類的金融產品抱怨數量會更多一些。</a:t>
            </a:r>
            <a:endParaRPr b="0" i="0">
              <a:solidFill>
                <a:srgbClr val="ECECF1"/>
              </a:solidFill>
              <a:latin typeface="Arial"/>
              <a:ea typeface="Arial"/>
              <a:cs typeface="Arial"/>
              <a:sym typeface="Arial"/>
            </a:endParaRPr>
          </a:p>
          <a:p>
            <a:pPr indent="0" lvl="0" marL="0" rtl="0" algn="l">
              <a:spcBef>
                <a:spcPts val="0"/>
              </a:spcBef>
              <a:spcAft>
                <a:spcPts val="0"/>
              </a:spcAft>
              <a:buNone/>
            </a:pPr>
            <a:r>
              <a:t/>
            </a:r>
            <a:endParaRPr/>
          </a:p>
        </p:txBody>
      </p:sp>
      <p:sp>
        <p:nvSpPr>
          <p:cNvPr id="384" name="Google Shape;38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整體pie chart和各區域pie charts相似:</a:t>
            </a:r>
            <a:endParaRPr/>
          </a:p>
          <a:p>
            <a:pPr indent="-228600" lvl="0" marL="228600" rtl="0" algn="l">
              <a:spcBef>
                <a:spcPts val="0"/>
              </a:spcBef>
              <a:spcAft>
                <a:spcPts val="0"/>
              </a:spcAft>
              <a:buClr>
                <a:schemeClr val="dk1"/>
              </a:buClr>
              <a:buSzPts val="1200"/>
              <a:buFont typeface="Calibri"/>
              <a:buAutoNum type="arabicPeriod"/>
            </a:pPr>
            <a:r>
              <a:rPr lang="en-US"/>
              <a:t>信用產品與服務涵蓋的範圍太廣泛了，例如錯誤的信用報告：像是不正確的付款記錄或舊的資訊未被適當地移除，或者身份或帳戶被盜竊等等</a:t>
            </a:r>
            <a:endParaRPr/>
          </a:p>
          <a:p>
            <a:pPr indent="-228600" lvl="0" marL="22860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普遍性</a:t>
            </a:r>
            <a:r>
              <a:rPr b="0" i="0" lang="en-US">
                <a:solidFill>
                  <a:srgbClr val="D1D5DB"/>
                </a:solidFill>
                <a:latin typeface="Arial"/>
                <a:ea typeface="Arial"/>
                <a:cs typeface="Arial"/>
                <a:sym typeface="Arial"/>
              </a:rPr>
              <a:t>：美國幾乎所有的成年人都會有信用報告，那他們的信用報告是跟他們生活環環相扣的，像是信用報告中的錯誤可能會導致消費者信用評分下降，從而影響他們獲得貸款或其他金融產品的能力。因此，導致信用產品抱怨的數量較多。</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a:solidFill>
                  <a:srgbClr val="D1D5DB"/>
                </a:solidFill>
                <a:latin typeface="Arial"/>
                <a:ea typeface="Arial"/>
                <a:cs typeface="Arial"/>
                <a:sym typeface="Arial"/>
              </a:rPr>
              <a:t>至於</a:t>
            </a:r>
            <a:r>
              <a:rPr b="1" i="0" lang="en-US">
                <a:solidFill>
                  <a:srgbClr val="D1D5DB"/>
                </a:solidFill>
                <a:latin typeface="Arial"/>
                <a:ea typeface="Arial"/>
                <a:cs typeface="Arial"/>
                <a:sym typeface="Arial"/>
              </a:rPr>
              <a:t>債務收取、信用卡或預付卡、房屋抵押貸款、支票以及儲蓄帳戶</a:t>
            </a:r>
            <a:r>
              <a:rPr b="0" i="0" lang="en-US">
                <a:solidFill>
                  <a:srgbClr val="D1D5DB"/>
                </a:solidFill>
                <a:latin typeface="Arial"/>
                <a:ea typeface="Arial"/>
                <a:cs typeface="Arial"/>
                <a:sym typeface="Arial"/>
              </a:rPr>
              <a:t>等為各地區抱怨的第二至第五名，可能的原因包括：</a:t>
            </a:r>
            <a:endParaRPr/>
          </a:p>
          <a:p>
            <a:pPr indent="-76200" lvl="0" marL="0" rtl="0" algn="l">
              <a:spcBef>
                <a:spcPts val="0"/>
              </a:spcBef>
              <a:spcAft>
                <a:spcPts val="0"/>
              </a:spcAft>
              <a:buClr>
                <a:srgbClr val="D1D5DB"/>
              </a:buClr>
              <a:buSzPts val="1200"/>
              <a:buFont typeface="Calibri"/>
              <a:buAutoNum type="arabicPeriod"/>
            </a:pPr>
            <a:r>
              <a:rPr b="1" i="0" lang="en-US">
                <a:solidFill>
                  <a:srgbClr val="D1D5DB"/>
                </a:solidFill>
                <a:latin typeface="Arial"/>
                <a:ea typeface="Arial"/>
                <a:cs typeface="Arial"/>
                <a:sym typeface="Arial"/>
              </a:rPr>
              <a:t>高使用率</a:t>
            </a:r>
            <a:r>
              <a:rPr b="0" i="0" lang="en-US">
                <a:solidFill>
                  <a:srgbClr val="D1D5DB"/>
                </a:solidFill>
                <a:latin typeface="Arial"/>
                <a:ea typeface="Arial"/>
                <a:cs typeface="Arial"/>
                <a:sym typeface="Arial"/>
              </a:rPr>
              <a:t>：這些產品和服務在消費者中的使用率很高，因此相關的問題和抱怨也可能會較多。</a:t>
            </a:r>
            <a:endParaRPr/>
          </a:p>
          <a:p>
            <a:pPr indent="-76200" lvl="0" marL="0" rtl="0" algn="l">
              <a:spcBef>
                <a:spcPts val="0"/>
              </a:spcBef>
              <a:spcAft>
                <a:spcPts val="0"/>
              </a:spcAft>
              <a:buClr>
                <a:srgbClr val="D1D5DB"/>
              </a:buClr>
              <a:buSzPts val="1200"/>
              <a:buFont typeface="Calibri"/>
              <a:buAutoNum type="arabicPeriod"/>
            </a:pPr>
            <a:r>
              <a:rPr b="1" i="0" lang="en-US">
                <a:solidFill>
                  <a:srgbClr val="D1D5DB"/>
                </a:solidFill>
                <a:latin typeface="Arial"/>
                <a:ea typeface="Arial"/>
                <a:cs typeface="Arial"/>
                <a:sym typeface="Arial"/>
              </a:rPr>
              <a:t>金融壓力</a:t>
            </a:r>
            <a:r>
              <a:rPr b="0" i="0" lang="en-US">
                <a:solidFill>
                  <a:srgbClr val="D1D5DB"/>
                </a:solidFill>
                <a:latin typeface="Arial"/>
                <a:ea typeface="Arial"/>
                <a:cs typeface="Arial"/>
                <a:sym typeface="Arial"/>
              </a:rPr>
              <a:t>：債務收取、抵押貸款和信用</a:t>
            </a:r>
            <a:endParaRPr/>
          </a:p>
          <a:p>
            <a:pPr indent="0" lvl="0" marL="0" rtl="0" algn="l">
              <a:spcBef>
                <a:spcPts val="0"/>
              </a:spcBef>
              <a:spcAft>
                <a:spcPts val="0"/>
              </a:spcAft>
              <a:buNone/>
            </a:pPr>
            <a:r>
              <a:t/>
            </a:r>
            <a:endParaRPr/>
          </a:p>
        </p:txBody>
      </p:sp>
      <p:sp>
        <p:nvSpPr>
          <p:cNvPr id="398" name="Google Shape;3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 name="Shape 15"/>
        <p:cNvGrpSpPr/>
        <p:nvPr/>
      </p:nvGrpSpPr>
      <p:grpSpPr>
        <a:xfrm>
          <a:off x="0" y="0"/>
          <a:ext cx="0" cy="0"/>
          <a:chOff x="0" y="0"/>
          <a:chExt cx="0" cy="0"/>
        </a:xfrm>
      </p:grpSpPr>
      <p:sp>
        <p:nvSpPr>
          <p:cNvPr id="16" name="Google Shape;1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7" name="Shape 67"/>
        <p:cNvGrpSpPr/>
        <p:nvPr/>
      </p:nvGrpSpPr>
      <p:grpSpPr>
        <a:xfrm>
          <a:off x="0" y="0"/>
          <a:ext cx="0" cy="0"/>
          <a:chOff x="0" y="0"/>
          <a:chExt cx="0" cy="0"/>
        </a:xfrm>
      </p:grpSpPr>
      <p:sp>
        <p:nvSpPr>
          <p:cNvPr id="68" name="Google Shape;68;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5"/>
          <p:cNvSpPr/>
          <p:nvPr>
            <p:ph idx="2" type="pic"/>
          </p:nvPr>
        </p:nvSpPr>
        <p:spPr>
          <a:xfrm>
            <a:off x="5183188" y="987425"/>
            <a:ext cx="6172200" cy="4873625"/>
          </a:xfrm>
          <a:prstGeom prst="rect">
            <a:avLst/>
          </a:prstGeom>
          <a:noFill/>
          <a:ln>
            <a:noFill/>
          </a:ln>
        </p:spPr>
      </p:sp>
      <p:sp>
        <p:nvSpPr>
          <p:cNvPr id="70" name="Google Shape;70;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4" name="Shape 74"/>
        <p:cNvGrpSpPr/>
        <p:nvPr/>
      </p:nvGrpSpPr>
      <p:grpSpPr>
        <a:xfrm>
          <a:off x="0" y="0"/>
          <a:ext cx="0" cy="0"/>
          <a:chOff x="0" y="0"/>
          <a:chExt cx="0" cy="0"/>
        </a:xfrm>
      </p:grpSpPr>
      <p:sp>
        <p:nvSpPr>
          <p:cNvPr id="75" name="Google Shape;75;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80" name="Shape 80"/>
        <p:cNvGrpSpPr/>
        <p:nvPr/>
      </p:nvGrpSpPr>
      <p:grpSpPr>
        <a:xfrm>
          <a:off x="0" y="0"/>
          <a:ext cx="0" cy="0"/>
          <a:chOff x="0" y="0"/>
          <a:chExt cx="0" cy="0"/>
        </a:xfrm>
      </p:grpSpPr>
      <p:sp>
        <p:nvSpPr>
          <p:cNvPr id="81" name="Google Shape;81;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9" name="Shape 19"/>
        <p:cNvGrpSpPr/>
        <p:nvPr/>
      </p:nvGrpSpPr>
      <p:grpSpPr>
        <a:xfrm>
          <a:off x="0" y="0"/>
          <a:ext cx="0" cy="0"/>
          <a:chOff x="0" y="0"/>
          <a:chExt cx="0" cy="0"/>
        </a:xfrm>
      </p:grpSpPr>
      <p:sp>
        <p:nvSpPr>
          <p:cNvPr id="20" name="Google Shape;20;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 name="Shape 25"/>
        <p:cNvGrpSpPr/>
        <p:nvPr/>
      </p:nvGrpSpPr>
      <p:grpSpPr>
        <a:xfrm>
          <a:off x="0" y="0"/>
          <a:ext cx="0" cy="0"/>
          <a:chOff x="0" y="0"/>
          <a:chExt cx="0" cy="0"/>
        </a:xfrm>
      </p:grpSpPr>
      <p:sp>
        <p:nvSpPr>
          <p:cNvPr id="26" name="Google Shape;26;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 name="Shape 31"/>
        <p:cNvGrpSpPr/>
        <p:nvPr/>
      </p:nvGrpSpPr>
      <p:grpSpPr>
        <a:xfrm>
          <a:off x="0" y="0"/>
          <a:ext cx="0" cy="0"/>
          <a:chOff x="0" y="0"/>
          <a:chExt cx="0" cy="0"/>
        </a:xfrm>
      </p:grpSpPr>
      <p:sp>
        <p:nvSpPr>
          <p:cNvPr id="32" name="Google Shape;32;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7" name="Shape 37"/>
        <p:cNvGrpSpPr/>
        <p:nvPr/>
      </p:nvGrpSpPr>
      <p:grpSpPr>
        <a:xfrm>
          <a:off x="0" y="0"/>
          <a:ext cx="0" cy="0"/>
          <a:chOff x="0" y="0"/>
          <a:chExt cx="0" cy="0"/>
        </a:xfrm>
      </p:grpSpPr>
      <p:sp>
        <p:nvSpPr>
          <p:cNvPr id="38" name="Google Shape;38;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 name="Shape 44"/>
        <p:cNvGrpSpPr/>
        <p:nvPr/>
      </p:nvGrpSpPr>
      <p:grpSpPr>
        <a:xfrm>
          <a:off x="0" y="0"/>
          <a:ext cx="0" cy="0"/>
          <a:chOff x="0" y="0"/>
          <a:chExt cx="0" cy="0"/>
        </a:xfrm>
      </p:grpSpPr>
      <p:sp>
        <p:nvSpPr>
          <p:cNvPr id="45" name="Google Shape;45;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3" name="Shape 53"/>
        <p:cNvGrpSpPr/>
        <p:nvPr/>
      </p:nvGrpSpPr>
      <p:grpSpPr>
        <a:xfrm>
          <a:off x="0" y="0"/>
          <a:ext cx="0" cy="0"/>
          <a:chOff x="0" y="0"/>
          <a:chExt cx="0" cy="0"/>
        </a:xfrm>
      </p:grpSpPr>
      <p:sp>
        <p:nvSpPr>
          <p:cNvPr id="54" name="Google Shape;5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58" name="Shape 58"/>
        <p:cNvGrpSpPr/>
        <p:nvPr/>
      </p:nvGrpSpPr>
      <p:grpSpPr>
        <a:xfrm>
          <a:off x="0" y="0"/>
          <a:ext cx="0" cy="0"/>
          <a:chOff x="0" y="0"/>
          <a:chExt cx="0" cy="0"/>
        </a:xfrm>
      </p:grpSpPr>
      <p:sp>
        <p:nvSpPr>
          <p:cNvPr id="59" name="Google Shape;59;p33"/>
          <p:cNvSpPr/>
          <p:nvPr>
            <p:ph idx="2" type="pic"/>
          </p:nvPr>
        </p:nvSpPr>
        <p:spPr>
          <a:xfrm>
            <a:off x="1460500" y="1676400"/>
            <a:ext cx="2235200" cy="22352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0" name="Shape 60"/>
        <p:cNvGrpSpPr/>
        <p:nvPr/>
      </p:nvGrpSpPr>
      <p:grpSpPr>
        <a:xfrm>
          <a:off x="0" y="0"/>
          <a:ext cx="0" cy="0"/>
          <a:chOff x="0" y="0"/>
          <a:chExt cx="0" cy="0"/>
        </a:xfrm>
      </p:grpSpPr>
      <p:sp>
        <p:nvSpPr>
          <p:cNvPr id="61" name="Google Shape;61;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estrial"/>
                <a:ea typeface="Questrial"/>
                <a:cs typeface="Questrial"/>
                <a:sym typeface="Quest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estrial"/>
                <a:ea typeface="Questrial"/>
                <a:cs typeface="Questrial"/>
                <a:sym typeface="Quest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estrial"/>
                <a:ea typeface="Questrial"/>
                <a:cs typeface="Questrial"/>
                <a:sym typeface="Quest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9pPr>
          </a:lstStyle>
          <a:p/>
        </p:txBody>
      </p:sp>
      <p:sp>
        <p:nvSpPr>
          <p:cNvPr id="12" name="Google Shape;1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estrial"/>
                <a:ea typeface="Questrial"/>
                <a:cs typeface="Questrial"/>
                <a:sym typeface="Questrial"/>
              </a:defRPr>
            </a:lvl1pPr>
            <a:lvl2pPr lvl="1"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2pPr>
            <a:lvl3pPr lvl="2"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3pPr>
            <a:lvl4pPr lvl="3"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4pPr>
            <a:lvl5pPr lvl="4"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5pPr>
            <a:lvl6pPr lvl="5"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6pPr>
            <a:lvl7pPr lvl="6"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7pPr>
            <a:lvl8pPr lvl="7"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8pPr>
            <a:lvl9pPr lvl="8"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9pPr>
          </a:lstStyle>
          <a:p/>
        </p:txBody>
      </p:sp>
      <p:sp>
        <p:nvSpPr>
          <p:cNvPr id="13" name="Google Shape;1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estrial"/>
                <a:ea typeface="Questrial"/>
                <a:cs typeface="Questrial"/>
                <a:sym typeface="Questrial"/>
              </a:defRPr>
            </a:lvl1pPr>
            <a:lvl2pPr lvl="1"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2pPr>
            <a:lvl3pPr lvl="2"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3pPr>
            <a:lvl4pPr lvl="3"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4pPr>
            <a:lvl5pPr lvl="4"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5pPr>
            <a:lvl6pPr lvl="5"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6pPr>
            <a:lvl7pPr lvl="6"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7pPr>
            <a:lvl8pPr lvl="7"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8pPr>
            <a:lvl9pPr lvl="8"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9pPr>
          </a:lstStyle>
          <a:p/>
        </p:txBody>
      </p:sp>
      <p:sp>
        <p:nvSpPr>
          <p:cNvPr id="14" name="Google Shape;1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estrial"/>
                <a:ea typeface="Questrial"/>
                <a:cs typeface="Questrial"/>
                <a:sym typeface="Questrial"/>
              </a:defRPr>
            </a:lvl1pPr>
            <a:lvl2pPr indent="0" lvl="1" marL="0" marR="0" rtl="0" algn="r">
              <a:spcBef>
                <a:spcPts val="0"/>
              </a:spcBef>
              <a:buNone/>
              <a:defRPr b="0" i="0" sz="1200" u="none" cap="none" strike="noStrike">
                <a:solidFill>
                  <a:srgbClr val="888888"/>
                </a:solidFill>
                <a:latin typeface="Questrial"/>
                <a:ea typeface="Questrial"/>
                <a:cs typeface="Questrial"/>
                <a:sym typeface="Questrial"/>
              </a:defRPr>
            </a:lvl2pPr>
            <a:lvl3pPr indent="0" lvl="2" marL="0" marR="0" rtl="0" algn="r">
              <a:spcBef>
                <a:spcPts val="0"/>
              </a:spcBef>
              <a:buNone/>
              <a:defRPr b="0" i="0" sz="1200" u="none" cap="none" strike="noStrike">
                <a:solidFill>
                  <a:srgbClr val="888888"/>
                </a:solidFill>
                <a:latin typeface="Questrial"/>
                <a:ea typeface="Questrial"/>
                <a:cs typeface="Questrial"/>
                <a:sym typeface="Questrial"/>
              </a:defRPr>
            </a:lvl3pPr>
            <a:lvl4pPr indent="0" lvl="3" marL="0" marR="0" rtl="0" algn="r">
              <a:spcBef>
                <a:spcPts val="0"/>
              </a:spcBef>
              <a:buNone/>
              <a:defRPr b="0" i="0" sz="1200" u="none" cap="none" strike="noStrike">
                <a:solidFill>
                  <a:srgbClr val="888888"/>
                </a:solidFill>
                <a:latin typeface="Questrial"/>
                <a:ea typeface="Questrial"/>
                <a:cs typeface="Questrial"/>
                <a:sym typeface="Questrial"/>
              </a:defRPr>
            </a:lvl4pPr>
            <a:lvl5pPr indent="0" lvl="4" marL="0" marR="0" rtl="0" algn="r">
              <a:spcBef>
                <a:spcPts val="0"/>
              </a:spcBef>
              <a:buNone/>
              <a:defRPr b="0" i="0" sz="1200" u="none" cap="none" strike="noStrike">
                <a:solidFill>
                  <a:srgbClr val="888888"/>
                </a:solidFill>
                <a:latin typeface="Questrial"/>
                <a:ea typeface="Questrial"/>
                <a:cs typeface="Questrial"/>
                <a:sym typeface="Questrial"/>
              </a:defRPr>
            </a:lvl5pPr>
            <a:lvl6pPr indent="0" lvl="5" marL="0" marR="0" rtl="0" algn="r">
              <a:spcBef>
                <a:spcPts val="0"/>
              </a:spcBef>
              <a:buNone/>
              <a:defRPr b="0" i="0" sz="1200" u="none" cap="none" strike="noStrike">
                <a:solidFill>
                  <a:srgbClr val="888888"/>
                </a:solidFill>
                <a:latin typeface="Questrial"/>
                <a:ea typeface="Questrial"/>
                <a:cs typeface="Questrial"/>
                <a:sym typeface="Questrial"/>
              </a:defRPr>
            </a:lvl6pPr>
            <a:lvl7pPr indent="0" lvl="6" marL="0" marR="0" rtl="0" algn="r">
              <a:spcBef>
                <a:spcPts val="0"/>
              </a:spcBef>
              <a:buNone/>
              <a:defRPr b="0" i="0" sz="1200" u="none" cap="none" strike="noStrike">
                <a:solidFill>
                  <a:srgbClr val="888888"/>
                </a:solidFill>
                <a:latin typeface="Questrial"/>
                <a:ea typeface="Questrial"/>
                <a:cs typeface="Questrial"/>
                <a:sym typeface="Questrial"/>
              </a:defRPr>
            </a:lvl7pPr>
            <a:lvl8pPr indent="0" lvl="7" marL="0" marR="0" rtl="0" algn="r">
              <a:spcBef>
                <a:spcPts val="0"/>
              </a:spcBef>
              <a:buNone/>
              <a:defRPr b="0" i="0" sz="1200" u="none" cap="none" strike="noStrike">
                <a:solidFill>
                  <a:srgbClr val="888888"/>
                </a:solidFill>
                <a:latin typeface="Questrial"/>
                <a:ea typeface="Questrial"/>
                <a:cs typeface="Questrial"/>
                <a:sym typeface="Questrial"/>
              </a:defRPr>
            </a:lvl8pPr>
            <a:lvl9pPr indent="0" lvl="8" marL="0" marR="0" rtl="0" algn="r">
              <a:spcBef>
                <a:spcPts val="0"/>
              </a:spcBef>
              <a:buNone/>
              <a:defRPr b="0" i="0" sz="1200" u="none" cap="none" strike="noStrike">
                <a:solidFill>
                  <a:srgbClr val="888888"/>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fdic.gov/news/press-releases/2022/pr22075.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10.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10.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18.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3.png"/><Relationship Id="rId5" Type="http://schemas.openxmlformats.org/officeDocument/2006/relationships/hyperlink" Target="https://catalog.data.gov/dataset/consumer-complaint-databa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91" name="Google Shape;91;p1"/>
          <p:cNvSpPr/>
          <p:nvPr/>
        </p:nvSpPr>
        <p:spPr>
          <a:xfrm>
            <a:off x="0" y="3405414"/>
            <a:ext cx="12192000" cy="3429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92" name="Google Shape;92;p1"/>
          <p:cNvSpPr/>
          <p:nvPr/>
        </p:nvSpPr>
        <p:spPr>
          <a:xfrm>
            <a:off x="666750" y="670832"/>
            <a:ext cx="10858500" cy="5516336"/>
          </a:xfrm>
          <a:custGeom>
            <a:rect b="b" l="l" r="r" t="t"/>
            <a:pathLst>
              <a:path extrusionOk="0" h="5516336" w="10858500">
                <a:moveTo>
                  <a:pt x="0" y="0"/>
                </a:moveTo>
                <a:lnTo>
                  <a:pt x="10858500" y="0"/>
                </a:lnTo>
                <a:lnTo>
                  <a:pt x="10858500" y="5516336"/>
                </a:lnTo>
                <a:lnTo>
                  <a:pt x="0" y="5516336"/>
                </a:lnTo>
                <a:close/>
              </a:path>
            </a:pathLst>
          </a:custGeom>
          <a:gradFill>
            <a:gsLst>
              <a:gs pos="0">
                <a:schemeClr val="accent1"/>
              </a:gs>
              <a:gs pos="98000">
                <a:srgbClr val="2D2C32">
                  <a:alpha val="91764"/>
                </a:srgbClr>
              </a:gs>
              <a:gs pos="100000">
                <a:srgbClr val="2D2C32">
                  <a:alpha val="91764"/>
                </a:srgbClr>
              </a:gs>
            </a:gsLst>
            <a:lin ang="18900000" scaled="0"/>
          </a:gradFill>
          <a:ln>
            <a:noFill/>
          </a:ln>
          <a:effectLst>
            <a:outerShdw blurRad="1270000" sx="87000" rotWithShape="0" algn="t" dir="5400000" dist="1028700" sy="870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93" name="Google Shape;93;p1"/>
          <p:cNvSpPr/>
          <p:nvPr/>
        </p:nvSpPr>
        <p:spPr>
          <a:xfrm>
            <a:off x="1527697" y="4260840"/>
            <a:ext cx="9136607" cy="412421"/>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1600" u="none" cap="none" strike="noStrike">
                <a:solidFill>
                  <a:schemeClr val="lt1"/>
                </a:solidFill>
                <a:latin typeface="Questrial"/>
                <a:ea typeface="Questrial"/>
                <a:cs typeface="Questrial"/>
                <a:sym typeface="Questrial"/>
              </a:rPr>
              <a:t>Nothing in this world no wounds people can really heal yourself，only yourself</a:t>
            </a:r>
            <a:endParaRPr/>
          </a:p>
        </p:txBody>
      </p:sp>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94" name="Google Shape;94;p1"/>
          <p:cNvPicPr preferRelativeResize="0"/>
          <p:nvPr/>
        </p:nvPicPr>
        <p:blipFill rotWithShape="1">
          <a:blip r:embed="rId3">
            <a:alphaModFix/>
          </a:blip>
          <a:srcRect b="0" l="0" r="0" t="0"/>
          <a:stretch/>
        </p:blipFill>
        <p:spPr>
          <a:xfrm>
            <a:off x="666750" y="670832"/>
            <a:ext cx="10858500" cy="5516336"/>
          </a:xfrm>
          <a:custGeom>
            <a:rect b="b" l="l" r="r" t="t"/>
            <a:pathLst>
              <a:path extrusionOk="0" h="5516336" w="10858500">
                <a:moveTo>
                  <a:pt x="0" y="0"/>
                </a:moveTo>
                <a:lnTo>
                  <a:pt x="10858500" y="0"/>
                </a:lnTo>
                <a:lnTo>
                  <a:pt x="10858500" y="5516336"/>
                </a:lnTo>
                <a:lnTo>
                  <a:pt x="0" y="5516336"/>
                </a:lnTo>
                <a:close/>
              </a:path>
            </a:pathLst>
          </a:custGeom>
          <a:gradFill>
            <a:gsLst>
              <a:gs pos="0">
                <a:schemeClr val="accent1"/>
              </a:gs>
              <a:gs pos="98000">
                <a:srgbClr val="2D2C32">
                  <a:alpha val="91764"/>
                </a:srgbClr>
              </a:gs>
              <a:gs pos="100000">
                <a:srgbClr val="2D2C32">
                  <a:alpha val="91764"/>
                </a:srgbClr>
              </a:gs>
            </a:gsLst>
            <a:lin ang="18900000" scaled="0"/>
          </a:grad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95" name="Google Shape;95;p1"/>
          <p:cNvSpPr/>
          <p:nvPr/>
        </p:nvSpPr>
        <p:spPr>
          <a:xfrm>
            <a:off x="4846318" y="1490143"/>
            <a:ext cx="2357845" cy="150948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96" name="Google Shape;96;p1"/>
          <p:cNvSpPr txBox="1"/>
          <p:nvPr/>
        </p:nvSpPr>
        <p:spPr>
          <a:xfrm>
            <a:off x="3291525" y="1727197"/>
            <a:ext cx="5467433"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6600" u="none" cap="none" strike="noStrike">
                <a:solidFill>
                  <a:schemeClr val="lt1"/>
                </a:solidFill>
                <a:latin typeface="Arial"/>
                <a:ea typeface="Arial"/>
                <a:cs typeface="Arial"/>
                <a:sym typeface="Arial"/>
              </a:rPr>
              <a:t>2016-2022</a:t>
            </a:r>
            <a:endParaRPr b="0" i="0" sz="6600" u="none" cap="none" strike="noStrike">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97" name="Google Shape;97;p1"/>
          <p:cNvSpPr txBox="1"/>
          <p:nvPr/>
        </p:nvSpPr>
        <p:spPr>
          <a:xfrm>
            <a:off x="1762125" y="4044418"/>
            <a:ext cx="8667749"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000" u="none" cap="none" strike="noStrike">
                <a:solidFill>
                  <a:schemeClr val="lt1"/>
                </a:solidFill>
                <a:latin typeface="Arial"/>
                <a:ea typeface="Arial"/>
                <a:cs typeface="Arial"/>
                <a:sym typeface="Arial"/>
              </a:rPr>
              <a:t>Strategic Complaints Management and Analysis in Financial Services in U.S</a:t>
            </a:r>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98" name="Google Shape;98;p1"/>
          <p:cNvCxnSpPr/>
          <p:nvPr/>
        </p:nvCxnSpPr>
        <p:spPr>
          <a:xfrm>
            <a:off x="1059682" y="4781550"/>
            <a:ext cx="0" cy="793750"/>
          </a:xfrm>
          <a:prstGeom prst="straightConnector1">
            <a:avLst/>
          </a:prstGeom>
          <a:noFill/>
          <a:ln cap="flat" cmpd="sng" w="12700">
            <a:solidFill>
              <a:schemeClr val="lt1">
                <a:alpha val="33725"/>
              </a:schemeClr>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99" name="Google Shape;99;p1"/>
          <p:cNvSpPr/>
          <p:nvPr/>
        </p:nvSpPr>
        <p:spPr>
          <a:xfrm>
            <a:off x="977393" y="5739108"/>
            <a:ext cx="164578" cy="164578"/>
          </a:xfrm>
          <a:prstGeom prst="mathMultiply">
            <a:avLst>
              <a:gd fmla="val 23520" name="adj1"/>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00" name="Google Shape;100;p1"/>
          <p:cNvCxnSpPr/>
          <p:nvPr/>
        </p:nvCxnSpPr>
        <p:spPr>
          <a:xfrm>
            <a:off x="1027068" y="1414961"/>
            <a:ext cx="65227" cy="0"/>
          </a:xfrm>
          <a:prstGeom prst="straightConnector1">
            <a:avLst/>
          </a:prstGeom>
          <a:noFill/>
          <a:ln cap="flat" cmpd="sng" w="12700">
            <a:solidFill>
              <a:schemeClr val="lt1">
                <a:alpha val="44705"/>
              </a:schemeClr>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01" name="Google Shape;101;p1"/>
          <p:cNvCxnSpPr/>
          <p:nvPr/>
        </p:nvCxnSpPr>
        <p:spPr>
          <a:xfrm>
            <a:off x="1027068" y="1457823"/>
            <a:ext cx="65227" cy="0"/>
          </a:xfrm>
          <a:prstGeom prst="straightConnector1">
            <a:avLst/>
          </a:prstGeom>
          <a:noFill/>
          <a:ln cap="flat" cmpd="sng" w="12700">
            <a:solidFill>
              <a:schemeClr val="lt1">
                <a:alpha val="44705"/>
              </a:schemeClr>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02" name="Google Shape;102;p1"/>
          <p:cNvCxnSpPr/>
          <p:nvPr/>
        </p:nvCxnSpPr>
        <p:spPr>
          <a:xfrm>
            <a:off x="1027068" y="1500686"/>
            <a:ext cx="65227" cy="0"/>
          </a:xfrm>
          <a:prstGeom prst="straightConnector1">
            <a:avLst/>
          </a:prstGeom>
          <a:noFill/>
          <a:ln cap="flat" cmpd="sng" w="12700">
            <a:solidFill>
              <a:schemeClr val="lt1">
                <a:alpha val="44705"/>
              </a:schemeClr>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03" name="Google Shape;103;p1"/>
          <p:cNvSpPr txBox="1"/>
          <p:nvPr/>
        </p:nvSpPr>
        <p:spPr>
          <a:xfrm rot="5400000">
            <a:off x="10581858" y="1368818"/>
            <a:ext cx="115897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none" cap="none" strike="noStrike">
                <a:solidFill>
                  <a:schemeClr val="lt1"/>
                </a:solidFill>
                <a:latin typeface="Questrial"/>
                <a:ea typeface="Questrial"/>
                <a:cs typeface="Questrial"/>
                <a:sym typeface="Questrial"/>
              </a:rPr>
              <a:t>POWERPOINT</a:t>
            </a:r>
            <a:endParaRPr sz="10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04" name="Google Shape;104;p1"/>
          <p:cNvSpPr/>
          <p:nvPr/>
        </p:nvSpPr>
        <p:spPr>
          <a:xfrm>
            <a:off x="11136668" y="2117583"/>
            <a:ext cx="49355" cy="49355"/>
          </a:xfrm>
          <a:prstGeom prst="ellipse">
            <a:avLst/>
          </a:prstGeom>
          <a:solidFill>
            <a:schemeClr val="lt1">
              <a:alpha val="7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05" name="Google Shape;105;p1"/>
          <p:cNvSpPr/>
          <p:nvPr/>
        </p:nvSpPr>
        <p:spPr>
          <a:xfrm>
            <a:off x="11136668" y="2231840"/>
            <a:ext cx="49355" cy="49355"/>
          </a:xfrm>
          <a:prstGeom prst="ellipse">
            <a:avLst/>
          </a:prstGeom>
          <a:solidFill>
            <a:schemeClr val="lt1">
              <a:alpha val="4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06" name="Google Shape;106;p1"/>
          <p:cNvSpPr/>
          <p:nvPr/>
        </p:nvSpPr>
        <p:spPr>
          <a:xfrm>
            <a:off x="11136668" y="2346097"/>
            <a:ext cx="49355" cy="49355"/>
          </a:xfrm>
          <a:prstGeom prst="ellipse">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107" name="Google Shape;107;p1"/>
          <p:cNvSpPr txBox="1"/>
          <p:nvPr/>
        </p:nvSpPr>
        <p:spPr>
          <a:xfrm>
            <a:off x="9662703" y="5708656"/>
            <a:ext cx="19084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8D8D8"/>
                </a:solidFill>
                <a:latin typeface="Questrial"/>
                <a:ea typeface="Questrial"/>
                <a:cs typeface="Questrial"/>
                <a:sym typeface="Questrial"/>
              </a:rPr>
              <a:t>Yan-Ping(Gina) Yu</a:t>
            </a:r>
            <a:endParaRPr sz="1800">
              <a:solidFill>
                <a:srgbClr val="D8D8D8"/>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750"/>
                                        <p:tgtEl>
                                          <p:spTgt spid="94"/>
                                        </p:tgtEl>
                                      </p:cBhvr>
                                    </p:animEffect>
                                  </p:childTnLst>
                                </p:cTn>
                              </p:par>
                              <p:par>
                                <p:cTn fill="hold" nodeType="withEffect" presetClass="entr" presetID="10" presetSubtype="0">
                                  <p:stCondLst>
                                    <p:cond delay="150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par>
                                <p:cTn fill="hold" nodeType="withEffect" presetClass="entr" presetID="10" presetSubtype="0">
                                  <p:stCondLst>
                                    <p:cond delay="150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par>
                                <p:cTn fill="hold" nodeType="withEffect" presetClass="entr" presetID="10" presetSubtype="0">
                                  <p:stCondLst>
                                    <p:cond delay="100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par>
                          <p:cTn fill="hold">
                            <p:stCondLst>
                              <p:cond delay="750"/>
                            </p:stCondLst>
                            <p:childTnLst>
                              <p:par>
                                <p:cTn fill="hold" nodeType="afterEffect" presetClass="entr" presetID="10" presetSubtype="0">
                                  <p:stCondLst>
                                    <p:cond delay="1000"/>
                                  </p:stCondLst>
                                  <p:childTnLst>
                                    <p:set>
                                      <p:cBhvr>
                                        <p:cTn dur="1" fill="hold">
                                          <p:stCondLst>
                                            <p:cond delay="0"/>
                                          </p:stCondLst>
                                        </p:cTn>
                                        <p:tgtEl>
                                          <p:spTgt spid="95"/>
                                        </p:tgtEl>
                                        <p:attrNameLst>
                                          <p:attrName>style.visibility</p:attrName>
                                        </p:attrNameLst>
                                      </p:cBhvr>
                                      <p:to>
                                        <p:strVal val="visible"/>
                                      </p:to>
                                    </p:set>
                                    <p:animEffect filter="fade" transition="in">
                                      <p:cBhvr>
                                        <p:cTn dur="750"/>
                                        <p:tgtEl>
                                          <p:spTgt spid="95"/>
                                        </p:tgtEl>
                                      </p:cBhvr>
                                    </p:animEffect>
                                  </p:childTnLst>
                                </p:cTn>
                              </p:par>
                            </p:childTnLst>
                          </p:cTn>
                        </p:par>
                        <p:par>
                          <p:cTn fill="hold">
                            <p:stCondLst>
                              <p:cond delay="1500"/>
                            </p:stCondLst>
                            <p:childTnLst>
                              <p:par>
                                <p:cTn fill="hold" nodeType="afterEffect" presetClass="entr" presetID="10" presetSubtype="0">
                                  <p:stCondLst>
                                    <p:cond delay="1000"/>
                                  </p:stCondLst>
                                  <p:childTnLst>
                                    <p:set>
                                      <p:cBhvr>
                                        <p:cTn dur="1" fill="hold">
                                          <p:stCondLst>
                                            <p:cond delay="0"/>
                                          </p:stCondLst>
                                        </p:cTn>
                                        <p:tgtEl>
                                          <p:spTgt spid="97"/>
                                        </p:tgtEl>
                                        <p:attrNameLst>
                                          <p:attrName>style.visibility</p:attrName>
                                        </p:attrNameLst>
                                      </p:cBhvr>
                                      <p:to>
                                        <p:strVal val="visible"/>
                                      </p:to>
                                    </p:set>
                                    <p:animEffect filter="fade" transition="in">
                                      <p:cBhvr>
                                        <p:cTn dur="750"/>
                                        <p:tgtEl>
                                          <p:spTgt spid="97"/>
                                        </p:tgtEl>
                                      </p:cBhvr>
                                    </p:animEffect>
                                  </p:childTnLst>
                                </p:cTn>
                              </p:par>
                            </p:childTnLst>
                          </p:cTn>
                        </p:par>
                        <p:par>
                          <p:cTn fill="hold">
                            <p:stCondLst>
                              <p:cond delay="2250"/>
                            </p:stCondLst>
                            <p:childTnLst>
                              <p:par>
                                <p:cTn fill="hold" nodeType="afterEffect" presetClass="entr" presetID="10" presetSubtype="0">
                                  <p:stCondLst>
                                    <p:cond delay="250"/>
                                  </p:stCondLst>
                                  <p:childTnLst>
                                    <p:set>
                                      <p:cBhvr>
                                        <p:cTn dur="1" fill="hold">
                                          <p:stCondLst>
                                            <p:cond delay="0"/>
                                          </p:stCondLst>
                                        </p:cTn>
                                        <p:tgtEl>
                                          <p:spTgt spid="100"/>
                                        </p:tgtEl>
                                        <p:attrNameLst>
                                          <p:attrName>style.visibility</p:attrName>
                                        </p:attrNameLst>
                                      </p:cBhvr>
                                      <p:to>
                                        <p:strVal val="visible"/>
                                      </p:to>
                                    </p:set>
                                    <p:animEffect filter="fade" transition="in">
                                      <p:cBhvr>
                                        <p:cTn dur="750"/>
                                        <p:tgtEl>
                                          <p:spTgt spid="100"/>
                                        </p:tgtEl>
                                      </p:cBhvr>
                                    </p:animEffect>
                                  </p:childTnLst>
                                </p:cTn>
                              </p:par>
                            </p:childTnLst>
                          </p:cTn>
                        </p:par>
                        <p:par>
                          <p:cTn fill="hold">
                            <p:stCondLst>
                              <p:cond delay="3000"/>
                            </p:stCondLst>
                            <p:childTnLst>
                              <p:par>
                                <p:cTn fill="hold" nodeType="afterEffect" presetClass="entr" presetID="10" presetSubtype="0">
                                  <p:stCondLst>
                                    <p:cond delay="500"/>
                                  </p:stCondLst>
                                  <p:childTnLst>
                                    <p:set>
                                      <p:cBhvr>
                                        <p:cTn dur="1" fill="hold">
                                          <p:stCondLst>
                                            <p:cond delay="0"/>
                                          </p:stCondLst>
                                        </p:cTn>
                                        <p:tgtEl>
                                          <p:spTgt spid="101"/>
                                        </p:tgtEl>
                                        <p:attrNameLst>
                                          <p:attrName>style.visibility</p:attrName>
                                        </p:attrNameLst>
                                      </p:cBhvr>
                                      <p:to>
                                        <p:strVal val="visible"/>
                                      </p:to>
                                    </p:set>
                                    <p:animEffect filter="fade" transition="in">
                                      <p:cBhvr>
                                        <p:cTn dur="750"/>
                                        <p:tgtEl>
                                          <p:spTgt spid="101"/>
                                        </p:tgtEl>
                                      </p:cBhvr>
                                    </p:animEffect>
                                  </p:childTnLst>
                                </p:cTn>
                              </p:par>
                            </p:childTnLst>
                          </p:cTn>
                        </p:par>
                        <p:par>
                          <p:cTn fill="hold">
                            <p:stCondLst>
                              <p:cond delay="3750"/>
                            </p:stCondLst>
                            <p:childTnLst>
                              <p:par>
                                <p:cTn fill="hold" nodeType="afterEffect" presetClass="entr" presetID="10" presetSubtype="0">
                                  <p:stCondLst>
                                    <p:cond delay="750"/>
                                  </p:stCondLst>
                                  <p:childTnLst>
                                    <p:set>
                                      <p:cBhvr>
                                        <p:cTn dur="1" fill="hold">
                                          <p:stCondLst>
                                            <p:cond delay="0"/>
                                          </p:stCondLst>
                                        </p:cTn>
                                        <p:tgtEl>
                                          <p:spTgt spid="102"/>
                                        </p:tgtEl>
                                        <p:attrNameLst>
                                          <p:attrName>style.visibility</p:attrName>
                                        </p:attrNameLst>
                                      </p:cBhvr>
                                      <p:to>
                                        <p:strVal val="visible"/>
                                      </p:to>
                                    </p:set>
                                    <p:animEffect filter="fade" transition="in">
                                      <p:cBhvr>
                                        <p:cTn dur="750"/>
                                        <p:tgtEl>
                                          <p:spTgt spid="102"/>
                                        </p:tgtEl>
                                      </p:cBhvr>
                                    </p:animEffect>
                                  </p:childTnLst>
                                </p:cTn>
                              </p:par>
                            </p:childTnLst>
                          </p:cTn>
                        </p:par>
                        <p:par>
                          <p:cTn fill="hold">
                            <p:stCondLst>
                              <p:cond delay="4500"/>
                            </p:stCondLst>
                            <p:childTnLst>
                              <p:par>
                                <p:cTn fill="hold" nodeType="afterEffect" presetClass="entr" presetID="10" presetSubtype="0">
                                  <p:stCondLst>
                                    <p:cond delay="1250"/>
                                  </p:stCondLst>
                                  <p:childTnLst>
                                    <p:set>
                                      <p:cBhvr>
                                        <p:cTn dur="1" fill="hold">
                                          <p:stCondLst>
                                            <p:cond delay="0"/>
                                          </p:stCondLst>
                                        </p:cTn>
                                        <p:tgtEl>
                                          <p:spTgt spid="98"/>
                                        </p:tgtEl>
                                        <p:attrNameLst>
                                          <p:attrName>style.visibility</p:attrName>
                                        </p:attrNameLst>
                                      </p:cBhvr>
                                      <p:to>
                                        <p:strVal val="visible"/>
                                      </p:to>
                                    </p:set>
                                    <p:animEffect filter="fade" transition="in">
                                      <p:cBhvr>
                                        <p:cTn dur="750"/>
                                        <p:tgtEl>
                                          <p:spTgt spid="98"/>
                                        </p:tgtEl>
                                      </p:cBhvr>
                                    </p:animEffect>
                                  </p:childTnLst>
                                </p:cTn>
                              </p:par>
                              <p:par>
                                <p:cTn fill="hold" nodeType="withEffect" presetClass="entr" presetID="10" presetSubtype="0">
                                  <p:stCondLst>
                                    <p:cond delay="1250"/>
                                  </p:stCondLst>
                                  <p:childTnLst>
                                    <p:set>
                                      <p:cBhvr>
                                        <p:cTn dur="1" fill="hold">
                                          <p:stCondLst>
                                            <p:cond delay="0"/>
                                          </p:stCondLst>
                                        </p:cTn>
                                        <p:tgtEl>
                                          <p:spTgt spid="99"/>
                                        </p:tgtEl>
                                        <p:attrNameLst>
                                          <p:attrName>style.visibility</p:attrName>
                                        </p:attrNameLst>
                                      </p:cBhvr>
                                      <p:to>
                                        <p:strVal val="visible"/>
                                      </p:to>
                                    </p:set>
                                    <p:animEffect filter="fade" transition="in">
                                      <p:cBhvr>
                                        <p:cTn dur="750"/>
                                        <p:tgtEl>
                                          <p:spTgt spid="99"/>
                                        </p:tgtEl>
                                      </p:cBhvr>
                                    </p:animEffect>
                                  </p:childTnLst>
                                </p:cTn>
                              </p:par>
                              <p:par>
                                <p:cTn fill="hold" nodeType="withEffect" presetClass="entr" presetID="10" presetSubtype="0">
                                  <p:stCondLst>
                                    <p:cond delay="175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par>
                                <p:cTn fill="hold" nodeType="withEffect" presetClass="entr" presetID="10" presetSubtype="0">
                                  <p:stCondLst>
                                    <p:cond delay="1750"/>
                                  </p:stCondLst>
                                  <p:childTnLst>
                                    <p:set>
                                      <p:cBhvr>
                                        <p:cTn dur="1" fill="hold">
                                          <p:stCondLst>
                                            <p:cond delay="0"/>
                                          </p:stCondLst>
                                        </p:cTn>
                                        <p:tgtEl>
                                          <p:spTgt spid="104"/>
                                        </p:tgtEl>
                                        <p:attrNameLst>
                                          <p:attrName>style.visibility</p:attrName>
                                        </p:attrNameLst>
                                      </p:cBhvr>
                                      <p:to>
                                        <p:strVal val="visible"/>
                                      </p:to>
                                    </p:set>
                                    <p:animEffect filter="fade" transition="in">
                                      <p:cBhvr>
                                        <p:cTn dur="750"/>
                                        <p:tgtEl>
                                          <p:spTgt spid="104"/>
                                        </p:tgtEl>
                                      </p:cBhvr>
                                    </p:animEffect>
                                  </p:childTnLst>
                                </p:cTn>
                              </p:par>
                            </p:childTnLst>
                          </p:cTn>
                        </p:par>
                        <p:par>
                          <p:cTn fill="hold">
                            <p:stCondLst>
                              <p:cond delay="5250"/>
                            </p:stCondLst>
                            <p:childTnLst>
                              <p:par>
                                <p:cTn fill="hold" nodeType="afterEffect" presetClass="entr" presetID="10" presetSubtype="0">
                                  <p:stCondLst>
                                    <p:cond delay="2000"/>
                                  </p:stCondLst>
                                  <p:childTnLst>
                                    <p:set>
                                      <p:cBhvr>
                                        <p:cTn dur="1" fill="hold">
                                          <p:stCondLst>
                                            <p:cond delay="0"/>
                                          </p:stCondLst>
                                        </p:cTn>
                                        <p:tgtEl>
                                          <p:spTgt spid="105"/>
                                        </p:tgtEl>
                                        <p:attrNameLst>
                                          <p:attrName>style.visibility</p:attrName>
                                        </p:attrNameLst>
                                      </p:cBhvr>
                                      <p:to>
                                        <p:strVal val="visible"/>
                                      </p:to>
                                    </p:set>
                                    <p:animEffect filter="fade" transition="in">
                                      <p:cBhvr>
                                        <p:cTn dur="750"/>
                                        <p:tgtEl>
                                          <p:spTgt spid="105"/>
                                        </p:tgtEl>
                                      </p:cBhvr>
                                    </p:animEffect>
                                  </p:childTnLst>
                                </p:cTn>
                              </p:par>
                            </p:childTnLst>
                          </p:cTn>
                        </p:par>
                        <p:par>
                          <p:cTn fill="hold">
                            <p:stCondLst>
                              <p:cond delay="6000"/>
                            </p:stCondLst>
                            <p:childTnLst>
                              <p:par>
                                <p:cTn fill="hold" nodeType="afterEffect" presetClass="entr" presetID="10" presetSubtype="0">
                                  <p:stCondLst>
                                    <p:cond delay="2250"/>
                                  </p:stCondLst>
                                  <p:childTnLst>
                                    <p:set>
                                      <p:cBhvr>
                                        <p:cTn dur="1" fill="hold">
                                          <p:stCondLst>
                                            <p:cond delay="0"/>
                                          </p:stCondLst>
                                        </p:cTn>
                                        <p:tgtEl>
                                          <p:spTgt spid="106"/>
                                        </p:tgtEl>
                                        <p:attrNameLst>
                                          <p:attrName>style.visibility</p:attrName>
                                        </p:attrNameLst>
                                      </p:cBhvr>
                                      <p:to>
                                        <p:strVal val="visible"/>
                                      </p:to>
                                    </p:set>
                                    <p:animEffect filter="fade" transition="in">
                                      <p:cBhvr>
                                        <p:cTn dur="750"/>
                                        <p:tgtEl>
                                          <p:spTgt spid="106"/>
                                        </p:tgtEl>
                                      </p:cBhvr>
                                    </p:animEffect>
                                  </p:childTnLst>
                                </p:cTn>
                              </p:par>
                            </p:childTnLst>
                          </p:cTn>
                        </p:par>
                        <p:par>
                          <p:cTn fill="hold">
                            <p:stCondLst>
                              <p:cond delay="6750"/>
                            </p:stCondLst>
                            <p:childTnLst>
                              <p:par>
                                <p:cTn fill="hold" nodeType="afterEffect" presetClass="entr" presetID="10" presetSubtype="0">
                                  <p:stCondLst>
                                    <p:cond delay="250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75" name="Google Shape;275;p10"/>
          <p:cNvSpPr/>
          <p:nvPr/>
        </p:nvSpPr>
        <p:spPr>
          <a:xfrm>
            <a:off x="0" y="3429000"/>
            <a:ext cx="12192000" cy="3429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76" name="Google Shape;276;p10"/>
          <p:cNvPicPr preferRelativeResize="0"/>
          <p:nvPr/>
        </p:nvPicPr>
        <p:blipFill rotWithShape="1">
          <a:blip r:embed="rId3">
            <a:alphaModFix/>
          </a:blip>
          <a:srcRect b="0" l="0" r="0" t="0"/>
          <a:stretch/>
        </p:blipFill>
        <p:spPr>
          <a:xfrm>
            <a:off x="11293759" y="3429000"/>
            <a:ext cx="898241" cy="2554514"/>
          </a:xfrm>
          <a:custGeom>
            <a:rect b="b" l="l" r="r" t="t"/>
            <a:pathLst>
              <a:path extrusionOk="0" h="2554514" w="898241">
                <a:moveTo>
                  <a:pt x="0" y="0"/>
                </a:moveTo>
                <a:lnTo>
                  <a:pt x="898241" y="0"/>
                </a:lnTo>
                <a:lnTo>
                  <a:pt x="898241" y="2554514"/>
                </a:lnTo>
                <a:lnTo>
                  <a:pt x="0" y="2554514"/>
                </a:lnTo>
                <a:close/>
              </a:path>
            </a:pathLst>
          </a:cu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77" name="Google Shape;277;p10"/>
          <p:cNvSpPr txBox="1"/>
          <p:nvPr/>
        </p:nvSpPr>
        <p:spPr>
          <a:xfrm>
            <a:off x="4717077" y="3555882"/>
            <a:ext cx="5848011" cy="68082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3200">
                <a:solidFill>
                  <a:srgbClr val="3F3F3F"/>
                </a:solidFill>
                <a:latin typeface="Arial"/>
                <a:ea typeface="Arial"/>
                <a:cs typeface="Arial"/>
                <a:sym typeface="Arial"/>
              </a:rPr>
              <a:t>DATA ANALYSIS &amp; VISUALIZATION</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78" name="Google Shape;278;p10"/>
          <p:cNvSpPr/>
          <p:nvPr/>
        </p:nvSpPr>
        <p:spPr>
          <a:xfrm>
            <a:off x="899885" y="2151743"/>
            <a:ext cx="2554514" cy="2554514"/>
          </a:xfrm>
          <a:prstGeom prst="rect">
            <a:avLst/>
          </a:prstGeom>
          <a:gradFill>
            <a:gsLst>
              <a:gs pos="0">
                <a:srgbClr val="2D2C32">
                  <a:alpha val="96862"/>
                </a:srgbClr>
              </a:gs>
              <a:gs pos="98000">
                <a:srgbClr val="2D2C32">
                  <a:alpha val="91764"/>
                </a:srgbClr>
              </a:gs>
              <a:gs pos="100000">
                <a:srgbClr val="2D2C32">
                  <a:alpha val="91764"/>
                </a:srgbClr>
              </a:gs>
            </a:gsLst>
            <a:lin ang="18900000" scaled="0"/>
          </a:gradFill>
          <a:ln>
            <a:noFill/>
          </a:ln>
          <a:effectLst>
            <a:outerShdw blurRad="850900" sx="85000" rotWithShape="0" algn="t" dir="5400000" dist="660400" sy="850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79" name="Google Shape;279;p10"/>
          <p:cNvCxnSpPr/>
          <p:nvPr/>
        </p:nvCxnSpPr>
        <p:spPr>
          <a:xfrm>
            <a:off x="4813300" y="3406770"/>
            <a:ext cx="381000" cy="0"/>
          </a:xfrm>
          <a:prstGeom prst="straightConnector1">
            <a:avLst/>
          </a:prstGeom>
          <a:noFill/>
          <a:ln cap="flat" cmpd="sng" w="63500">
            <a:solidFill>
              <a:schemeClr val="accent2"/>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80" name="Google Shape;280;p10"/>
          <p:cNvSpPr txBox="1"/>
          <p:nvPr/>
        </p:nvSpPr>
        <p:spPr>
          <a:xfrm>
            <a:off x="1457619" y="4079795"/>
            <a:ext cx="1397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Questrial"/>
                <a:ea typeface="Questrial"/>
                <a:cs typeface="Questrial"/>
                <a:sym typeface="Questrial"/>
              </a:rPr>
              <a:t>PART FOUR</a:t>
            </a:r>
            <a:endParaRPr sz="14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81" name="Google Shape;281;p10"/>
          <p:cNvSpPr/>
          <p:nvPr/>
        </p:nvSpPr>
        <p:spPr>
          <a:xfrm rot="2700000">
            <a:off x="1626267" y="2832918"/>
            <a:ext cx="1156002" cy="1045869"/>
          </a:xfrm>
          <a:custGeom>
            <a:rect b="b" l="l" r="r" t="t"/>
            <a:pathLst>
              <a:path extrusionOk="0" h="1045869" w="1156002">
                <a:moveTo>
                  <a:pt x="0" y="19052"/>
                </a:moveTo>
                <a:lnTo>
                  <a:pt x="1" y="19052"/>
                </a:lnTo>
                <a:lnTo>
                  <a:pt x="201410" y="1016944"/>
                </a:lnTo>
                <a:lnTo>
                  <a:pt x="602822" y="615532"/>
                </a:lnTo>
                <a:lnTo>
                  <a:pt x="3170" y="15882"/>
                </a:lnTo>
                <a:lnTo>
                  <a:pt x="19052" y="0"/>
                </a:lnTo>
                <a:lnTo>
                  <a:pt x="1156002" y="0"/>
                </a:lnTo>
                <a:lnTo>
                  <a:pt x="1156002" y="1045869"/>
                </a:lnTo>
                <a:lnTo>
                  <a:pt x="207248" y="1045869"/>
                </a:lnTo>
                <a:close/>
              </a:path>
            </a:pathLst>
          </a:custGeom>
          <a:gradFill>
            <a:gsLst>
              <a:gs pos="0">
                <a:srgbClr val="FFFFFF">
                  <a:alpha val="67843"/>
                </a:srgbClr>
              </a:gs>
              <a:gs pos="74000">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82" name="Google Shape;282;p10"/>
          <p:cNvSpPr/>
          <p:nvPr/>
        </p:nvSpPr>
        <p:spPr>
          <a:xfrm rot="2700000">
            <a:off x="2025669" y="3671143"/>
            <a:ext cx="841219" cy="225624"/>
          </a:xfrm>
          <a:custGeom>
            <a:rect b="b" l="l" r="r" t="t"/>
            <a:pathLst>
              <a:path extrusionOk="0" h="225624" w="841219">
                <a:moveTo>
                  <a:pt x="0" y="75289"/>
                </a:moveTo>
                <a:lnTo>
                  <a:pt x="75289" y="0"/>
                </a:lnTo>
                <a:lnTo>
                  <a:pt x="640581" y="0"/>
                </a:lnTo>
                <a:lnTo>
                  <a:pt x="841219" y="200638"/>
                </a:lnTo>
                <a:lnTo>
                  <a:pt x="841219" y="225624"/>
                </a:lnTo>
                <a:lnTo>
                  <a:pt x="150334" y="225624"/>
                </a:lnTo>
                <a:close/>
              </a:path>
            </a:pathLst>
          </a:custGeom>
          <a:gradFill>
            <a:gsLst>
              <a:gs pos="0">
                <a:srgbClr val="FFFFFF">
                  <a:alpha val="67843"/>
                </a:srgbClr>
              </a:gs>
              <a:gs pos="45000">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83" name="Google Shape;283;p10"/>
          <p:cNvSpPr/>
          <p:nvPr/>
        </p:nvSpPr>
        <p:spPr>
          <a:xfrm rot="2700000">
            <a:off x="1716660" y="2655132"/>
            <a:ext cx="602822" cy="1001063"/>
          </a:xfrm>
          <a:custGeom>
            <a:rect b="b" l="l" r="r" t="t"/>
            <a:pathLst>
              <a:path extrusionOk="0" h="1001063" w="602822">
                <a:moveTo>
                  <a:pt x="0" y="3170"/>
                </a:moveTo>
                <a:lnTo>
                  <a:pt x="3170" y="0"/>
                </a:lnTo>
                <a:lnTo>
                  <a:pt x="602822" y="599651"/>
                </a:lnTo>
                <a:lnTo>
                  <a:pt x="201410" y="1001063"/>
                </a:lnTo>
                <a:close/>
              </a:path>
            </a:pathLst>
          </a:custGeom>
          <a:gradFill>
            <a:gsLst>
              <a:gs pos="0">
                <a:srgbClr val="FFFFFF">
                  <a:alpha val="67843"/>
                </a:srgbClr>
              </a:gs>
              <a:gs pos="74000">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84" name="Google Shape;284;p10"/>
          <p:cNvSpPr txBox="1"/>
          <p:nvPr/>
        </p:nvSpPr>
        <p:spPr>
          <a:xfrm>
            <a:off x="1103961" y="2299093"/>
            <a:ext cx="1997528" cy="18620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500">
                <a:solidFill>
                  <a:schemeClr val="lt1"/>
                </a:solidFill>
                <a:latin typeface="Questrial"/>
                <a:ea typeface="Questrial"/>
                <a:cs typeface="Questrial"/>
                <a:sym typeface="Questrial"/>
              </a:rPr>
              <a:t>4</a:t>
            </a:r>
            <a:endParaRPr sz="11500">
              <a:solidFill>
                <a:schemeClr val="lt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750"/>
                                        <p:tgtEl>
                                          <p:spTgt spid="278"/>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750"/>
                                        <p:tgtEl>
                                          <p:spTgt spid="277"/>
                                        </p:tgtEl>
                                      </p:cBhvr>
                                    </p:animEffect>
                                  </p:childTnLst>
                                </p:cTn>
                              </p:par>
                            </p:childTnLst>
                          </p:cTn>
                        </p:par>
                        <p:par>
                          <p:cTn fill="hold">
                            <p:stCondLst>
                              <p:cond delay="1500"/>
                            </p:stCondLst>
                            <p:childTnLst>
                              <p:par>
                                <p:cTn fill="hold" nodeType="afterEffect" presetClass="entr" presetID="10" presetSubtype="0">
                                  <p:stCondLst>
                                    <p:cond delay="750"/>
                                  </p:stCondLst>
                                  <p:childTnLst>
                                    <p:set>
                                      <p:cBhvr>
                                        <p:cTn dur="1" fill="hold">
                                          <p:stCondLst>
                                            <p:cond delay="0"/>
                                          </p:stCondLst>
                                        </p:cTn>
                                        <p:tgtEl>
                                          <p:spTgt spid="279"/>
                                        </p:tgtEl>
                                        <p:attrNameLst>
                                          <p:attrName>style.visibility</p:attrName>
                                        </p:attrNameLst>
                                      </p:cBhvr>
                                      <p:to>
                                        <p:strVal val="visible"/>
                                      </p:to>
                                    </p:set>
                                    <p:animEffect filter="fade" transition="in">
                                      <p:cBhvr>
                                        <p:cTn dur="1250"/>
                                        <p:tgtEl>
                                          <p:spTgt spid="279"/>
                                        </p:tgtEl>
                                      </p:cBhvr>
                                    </p:animEffect>
                                  </p:childTnLst>
                                </p:cTn>
                              </p:par>
                            </p:childTnLst>
                          </p:cTn>
                        </p:par>
                        <p:par>
                          <p:cTn fill="hold">
                            <p:stCondLst>
                              <p:cond delay="2750"/>
                            </p:stCondLst>
                            <p:childTnLst>
                              <p:par>
                                <p:cTn fill="hold" nodeType="afterEffect" presetClass="entr" presetID="10" presetSubtype="0">
                                  <p:stCondLst>
                                    <p:cond delay="125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par>
                          <p:cTn fill="hold">
                            <p:stCondLst>
                              <p:cond delay="3750"/>
                            </p:stCondLst>
                            <p:childTnLst>
                              <p:par>
                                <p:cTn fill="hold" nodeType="afterEffect" presetClass="entr" presetID="10" presetSubtype="0">
                                  <p:stCondLst>
                                    <p:cond delay="750"/>
                                  </p:stCondLst>
                                  <p:childTnLst>
                                    <p:set>
                                      <p:cBhvr>
                                        <p:cTn dur="1" fill="hold">
                                          <p:stCondLst>
                                            <p:cond delay="0"/>
                                          </p:stCondLst>
                                        </p:cTn>
                                        <p:tgtEl>
                                          <p:spTgt spid="275"/>
                                        </p:tgtEl>
                                        <p:attrNameLst>
                                          <p:attrName>style.visibility</p:attrName>
                                        </p:attrNameLst>
                                      </p:cBhvr>
                                      <p:to>
                                        <p:strVal val="visible"/>
                                      </p:to>
                                    </p:set>
                                    <p:animEffect filter="fade" transition="in">
                                      <p:cBhvr>
                                        <p:cTn dur="75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90" name="Google Shape;290;p11"/>
          <p:cNvSpPr/>
          <p:nvPr/>
        </p:nvSpPr>
        <p:spPr>
          <a:xfrm>
            <a:off x="0" y="0"/>
            <a:ext cx="2844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91" name="Google Shape;291;p11"/>
          <p:cNvSpPr txBox="1"/>
          <p:nvPr/>
        </p:nvSpPr>
        <p:spPr>
          <a:xfrm rot="554806">
            <a:off x="9314708" y="5239446"/>
            <a:ext cx="258812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rgbClr val="E1B083"/>
                </a:solidFill>
                <a:latin typeface="Arial"/>
                <a:ea typeface="Arial"/>
                <a:cs typeface="Arial"/>
                <a:sym typeface="Arial"/>
              </a:rPr>
              <a:t>Why?</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92" name="Google Shape;292;p11"/>
          <p:cNvSpPr/>
          <p:nvPr/>
        </p:nvSpPr>
        <p:spPr>
          <a:xfrm>
            <a:off x="3693564" y="5443349"/>
            <a:ext cx="8132393" cy="656911"/>
          </a:xfrm>
          <a:prstGeom prst="rect">
            <a:avLst/>
          </a:prstGeom>
          <a:noFill/>
          <a:ln>
            <a:noFill/>
          </a:ln>
        </p:spPr>
        <p:txBody>
          <a:bodyPr anchorCtr="0" anchor="t" bIns="45700" lIns="91425" spcFirstLastPara="1" rIns="91425" wrap="square" tIns="45700">
            <a:spAutoFit/>
          </a:bodyPr>
          <a:lstStyle/>
          <a:p>
            <a:pPr indent="-228600" lvl="0" marL="228600" marR="0" rtl="0" algn="just">
              <a:lnSpc>
                <a:spcPct val="120000"/>
              </a:lnSpc>
              <a:spcBef>
                <a:spcPts val="0"/>
              </a:spcBef>
              <a:spcAft>
                <a:spcPts val="0"/>
              </a:spcAft>
              <a:buClr>
                <a:srgbClr val="3F3F3F"/>
              </a:buClr>
              <a:buSzPts val="1600"/>
              <a:buFont typeface="Questrial"/>
              <a:buAutoNum type="arabicPeriod"/>
            </a:pPr>
            <a:r>
              <a:rPr lang="en-US" sz="1600">
                <a:solidFill>
                  <a:srgbClr val="3F3F3F"/>
                </a:solidFill>
                <a:latin typeface="Questrial"/>
                <a:ea typeface="Questrial"/>
                <a:cs typeface="Questrial"/>
                <a:sym typeface="Questrial"/>
              </a:rPr>
              <a:t>Number of complaints per year increases</a:t>
            </a:r>
            <a:endParaRPr/>
          </a:p>
          <a:p>
            <a:pPr indent="-228600" lvl="0" marL="228600" marR="0" rtl="0" algn="just">
              <a:lnSpc>
                <a:spcPct val="120000"/>
              </a:lnSpc>
              <a:spcBef>
                <a:spcPts val="0"/>
              </a:spcBef>
              <a:spcAft>
                <a:spcPts val="0"/>
              </a:spcAft>
              <a:buClr>
                <a:srgbClr val="3F3F3F"/>
              </a:buClr>
              <a:buSzPts val="1600"/>
              <a:buFont typeface="Questrial"/>
              <a:buAutoNum type="arabicPeriod"/>
            </a:pPr>
            <a:r>
              <a:rPr lang="en-US" sz="1600">
                <a:solidFill>
                  <a:srgbClr val="3F3F3F"/>
                </a:solidFill>
                <a:latin typeface="Questrial"/>
                <a:ea typeface="Questrial"/>
                <a:cs typeface="Questrial"/>
                <a:sym typeface="Questrial"/>
              </a:rPr>
              <a:t>Yearly growth rate of complaints </a:t>
            </a:r>
            <a:r>
              <a:rPr b="1" lang="en-US" sz="1600">
                <a:solidFill>
                  <a:schemeClr val="accent2"/>
                </a:solidFill>
                <a:latin typeface="Questrial"/>
                <a:ea typeface="Questrial"/>
                <a:cs typeface="Questrial"/>
                <a:sym typeface="Questrial"/>
              </a:rPr>
              <a:t>fluctuates</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93" name="Google Shape;293;p11"/>
          <p:cNvSpPr/>
          <p:nvPr/>
        </p:nvSpPr>
        <p:spPr>
          <a:xfrm>
            <a:off x="209549" y="101587"/>
            <a:ext cx="2663814" cy="516205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3200">
                <a:solidFill>
                  <a:schemeClr val="lt1"/>
                </a:solidFill>
                <a:latin typeface="Arial"/>
                <a:ea typeface="Arial"/>
                <a:cs typeface="Arial"/>
                <a:sym typeface="Arial"/>
              </a:rPr>
              <a:t>How are the </a:t>
            </a:r>
            <a:endParaRPr/>
          </a:p>
          <a:p>
            <a:pPr indent="0" lvl="0" marL="0" marR="0" rtl="0" algn="l">
              <a:lnSpc>
                <a:spcPct val="130000"/>
              </a:lnSpc>
              <a:spcBef>
                <a:spcPts val="0"/>
              </a:spcBef>
              <a:spcAft>
                <a:spcPts val="0"/>
              </a:spcAft>
              <a:buNone/>
            </a:pPr>
            <a:r>
              <a:rPr lang="en-US" sz="3200">
                <a:solidFill>
                  <a:schemeClr val="lt1"/>
                </a:solidFill>
                <a:latin typeface="Arial"/>
                <a:ea typeface="Arial"/>
                <a:cs typeface="Arial"/>
                <a:sym typeface="Arial"/>
              </a:rPr>
              <a:t>overall markets trends of </a:t>
            </a:r>
            <a:r>
              <a:rPr lang="en-US" sz="3200">
                <a:solidFill>
                  <a:schemeClr val="lt1"/>
                </a:solidFill>
                <a:latin typeface="Questrial"/>
                <a:ea typeface="Questrial"/>
                <a:cs typeface="Questrial"/>
                <a:sym typeface="Questrial"/>
              </a:rPr>
              <a:t>complaints to financial industries </a:t>
            </a:r>
            <a:r>
              <a:rPr lang="en-US" sz="3200">
                <a:solidFill>
                  <a:schemeClr val="lt1"/>
                </a:solidFill>
                <a:latin typeface="Arial"/>
                <a:ea typeface="Arial"/>
                <a:cs typeface="Arial"/>
                <a:sym typeface="Arial"/>
              </a:rPr>
              <a:t>in USA?</a:t>
            </a:r>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94" name="Google Shape;294;p11"/>
          <p:cNvCxnSpPr/>
          <p:nvPr/>
        </p:nvCxnSpPr>
        <p:spPr>
          <a:xfrm>
            <a:off x="353827" y="5328956"/>
            <a:ext cx="522514" cy="0"/>
          </a:xfrm>
          <a:prstGeom prst="straightConnector1">
            <a:avLst/>
          </a:prstGeom>
          <a:noFill/>
          <a:ln cap="flat" cmpd="sng" w="25400">
            <a:solidFill>
              <a:srgbClr val="D9BA00"/>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95" name="Google Shape;295;p11"/>
          <p:cNvSpPr/>
          <p:nvPr/>
        </p:nvSpPr>
        <p:spPr>
          <a:xfrm>
            <a:off x="431357" y="5681077"/>
            <a:ext cx="522514" cy="522514"/>
          </a:xfrm>
          <a:prstGeom prst="rect">
            <a:avLst/>
          </a:prstGeom>
          <a:solidFill>
            <a:schemeClr val="lt1">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96" name="Google Shape;296;p11"/>
          <p:cNvGrpSpPr/>
          <p:nvPr/>
        </p:nvGrpSpPr>
        <p:grpSpPr>
          <a:xfrm>
            <a:off x="11880850" y="7123078"/>
            <a:ext cx="311150" cy="311150"/>
            <a:chOff x="8255000" y="2171700"/>
            <a:chExt cx="311150" cy="311150"/>
          </a:xfrm>
        </p:grpSpPr>
        <p:sp>
          <p:nvSpPr>
            <p:cNvPr id="297" name="Google Shape;297;p11"/>
            <p:cNvSpPr/>
            <p:nvPr/>
          </p:nvSpPr>
          <p:spPr>
            <a:xfrm>
              <a:off x="8255000" y="2171700"/>
              <a:ext cx="311150" cy="311150"/>
            </a:xfrm>
            <a:prstGeom prst="ellipse">
              <a:avLst/>
            </a:prstGeom>
            <a:solidFill>
              <a:srgbClr val="FEF7C9"/>
            </a:solidFill>
            <a:ln cap="flat" cmpd="sng" w="12700">
              <a:solidFill>
                <a:srgbClr val="FFEF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298" name="Google Shape;298;p11"/>
            <p:cNvSpPr/>
            <p:nvPr/>
          </p:nvSpPr>
          <p:spPr>
            <a:xfrm>
              <a:off x="8356600" y="2273300"/>
              <a:ext cx="107950" cy="10795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grpSp>
      <p:pic>
        <p:nvPicPr>
          <p:cNvPr id="299" name="Google Shape;299;p11"/>
          <p:cNvPicPr preferRelativeResize="0"/>
          <p:nvPr/>
        </p:nvPicPr>
        <p:blipFill rotWithShape="1">
          <a:blip r:embed="rId3">
            <a:alphaModFix/>
          </a:blip>
          <a:srcRect b="0" l="0" r="0" t="0"/>
          <a:stretch/>
        </p:blipFill>
        <p:spPr>
          <a:xfrm>
            <a:off x="3373912" y="325717"/>
            <a:ext cx="6967516" cy="4666598"/>
          </a:xfrm>
          <a:prstGeom prst="rect">
            <a:avLst/>
          </a:prstGeom>
          <a:noFill/>
          <a:ln>
            <a:noFill/>
          </a:ln>
        </p:spPr>
      </p:pic>
      <p:sp>
        <p:nvSpPr>
          <p:cNvPr id="300" name="Google Shape;300;p11"/>
          <p:cNvSpPr/>
          <p:nvPr/>
        </p:nvSpPr>
        <p:spPr>
          <a:xfrm rot="966721">
            <a:off x="6955167" y="1148292"/>
            <a:ext cx="555189" cy="3237455"/>
          </a:xfrm>
          <a:prstGeom prst="ellipse">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500"/>
                                        <p:tgtEl>
                                          <p:spTgt spid="29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750"/>
                                        <p:tgtEl>
                                          <p:spTgt spid="293"/>
                                        </p:tgtEl>
                                      </p:cBhvr>
                                    </p:animEffect>
                                  </p:childTnLst>
                                </p:cTn>
                              </p:par>
                            </p:childTnLst>
                          </p:cTn>
                        </p:par>
                        <p:par>
                          <p:cTn fill="hold">
                            <p:stCondLst>
                              <p:cond delay="2250"/>
                            </p:stCondLst>
                            <p:childTnLst>
                              <p:par>
                                <p:cTn fill="hold" nodeType="afterEffect" presetClass="entr" presetID="10" presetSubtype="0">
                                  <p:stCondLst>
                                    <p:cond delay="750"/>
                                  </p:stCondLst>
                                  <p:childTnLst>
                                    <p:set>
                                      <p:cBhvr>
                                        <p:cTn dur="1" fill="hold">
                                          <p:stCondLst>
                                            <p:cond delay="0"/>
                                          </p:stCondLst>
                                        </p:cTn>
                                        <p:tgtEl>
                                          <p:spTgt spid="295"/>
                                        </p:tgtEl>
                                        <p:attrNameLst>
                                          <p:attrName>style.visibility</p:attrName>
                                        </p:attrNameLst>
                                      </p:cBhvr>
                                      <p:to>
                                        <p:strVal val="visible"/>
                                      </p:to>
                                    </p:set>
                                    <p:animEffect filter="fade" transition="in">
                                      <p:cBhvr>
                                        <p:cTn dur="75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75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75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06" name="Google Shape;306;p12"/>
          <p:cNvGrpSpPr/>
          <p:nvPr/>
        </p:nvGrpSpPr>
        <p:grpSpPr>
          <a:xfrm>
            <a:off x="1368084" y="1896636"/>
            <a:ext cx="2336802" cy="2336802"/>
            <a:chOff x="4933949" y="3057779"/>
            <a:chExt cx="2336802" cy="2336802"/>
          </a:xfrm>
        </p:grpSpPr>
        <p:sp>
          <p:nvSpPr>
            <p:cNvPr id="307" name="Google Shape;307;p12"/>
            <p:cNvSpPr/>
            <p:nvPr/>
          </p:nvSpPr>
          <p:spPr>
            <a:xfrm>
              <a:off x="4933949" y="3057779"/>
              <a:ext cx="2336802" cy="2336802"/>
            </a:xfrm>
            <a:prstGeom prst="rect">
              <a:avLst/>
            </a:prstGeom>
            <a:solidFill>
              <a:schemeClr val="lt1"/>
            </a:solidFill>
            <a:ln cap="flat" cmpd="sng" w="63500">
              <a:solidFill>
                <a:srgbClr val="202024"/>
              </a:solidFill>
              <a:prstDash val="solid"/>
              <a:miter lim="800000"/>
              <a:headEnd len="sm" w="sm" type="none"/>
              <a:tailEnd len="sm" w="sm" type="none"/>
            </a:ln>
            <a:effectLst>
              <a:outerShdw blurRad="1270000" sx="79000" rotWithShape="0" algn="tl" dir="2700000" dist="533400" sy="79000">
                <a:srgbClr val="000000">
                  <a:alpha val="4862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308" name="Google Shape;308;p12"/>
            <p:cNvSpPr/>
            <p:nvPr/>
          </p:nvSpPr>
          <p:spPr>
            <a:xfrm>
              <a:off x="6864349" y="5260182"/>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09" name="Google Shape;309;p12"/>
            <p:cNvSpPr/>
            <p:nvPr/>
          </p:nvSpPr>
          <p:spPr>
            <a:xfrm rot="-5400000">
              <a:off x="7000350" y="3193781"/>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10" name="Google Shape;310;p12"/>
            <p:cNvSpPr/>
            <p:nvPr/>
          </p:nvSpPr>
          <p:spPr>
            <a:xfrm rot="10800000">
              <a:off x="4933949" y="3057779"/>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11" name="Google Shape;311;p12"/>
            <p:cNvSpPr/>
            <p:nvPr/>
          </p:nvSpPr>
          <p:spPr>
            <a:xfrm rot="5400000">
              <a:off x="4797948" y="5124180"/>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gr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12" name="Google Shape;312;p12"/>
          <p:cNvGrpSpPr/>
          <p:nvPr/>
        </p:nvGrpSpPr>
        <p:grpSpPr>
          <a:xfrm>
            <a:off x="8487114" y="1896636"/>
            <a:ext cx="2336802" cy="2336802"/>
            <a:chOff x="4933949" y="3057779"/>
            <a:chExt cx="2336802" cy="2336802"/>
          </a:xfrm>
        </p:grpSpPr>
        <p:sp>
          <p:nvSpPr>
            <p:cNvPr id="313" name="Google Shape;313;p12"/>
            <p:cNvSpPr/>
            <p:nvPr/>
          </p:nvSpPr>
          <p:spPr>
            <a:xfrm>
              <a:off x="4933949" y="3057779"/>
              <a:ext cx="2336802" cy="2336802"/>
            </a:xfrm>
            <a:prstGeom prst="rect">
              <a:avLst/>
            </a:prstGeom>
            <a:solidFill>
              <a:schemeClr val="lt1"/>
            </a:solidFill>
            <a:ln cap="flat" cmpd="sng" w="63500">
              <a:solidFill>
                <a:srgbClr val="202024"/>
              </a:solidFill>
              <a:prstDash val="solid"/>
              <a:miter lim="800000"/>
              <a:headEnd len="sm" w="sm" type="none"/>
              <a:tailEnd len="sm" w="sm" type="none"/>
            </a:ln>
            <a:effectLst>
              <a:outerShdw blurRad="1270000" sx="79000" rotWithShape="0" algn="tl" dir="2700000" dist="533400" sy="79000">
                <a:srgbClr val="000000">
                  <a:alpha val="4862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314" name="Google Shape;314;p12"/>
            <p:cNvSpPr/>
            <p:nvPr/>
          </p:nvSpPr>
          <p:spPr>
            <a:xfrm>
              <a:off x="6864349" y="5260182"/>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15" name="Google Shape;315;p12"/>
            <p:cNvSpPr/>
            <p:nvPr/>
          </p:nvSpPr>
          <p:spPr>
            <a:xfrm rot="-5400000">
              <a:off x="7000350" y="3193781"/>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16" name="Google Shape;316;p12"/>
            <p:cNvSpPr/>
            <p:nvPr/>
          </p:nvSpPr>
          <p:spPr>
            <a:xfrm rot="10800000">
              <a:off x="4933949" y="3057779"/>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17" name="Google Shape;317;p12"/>
            <p:cNvSpPr/>
            <p:nvPr/>
          </p:nvSpPr>
          <p:spPr>
            <a:xfrm rot="5400000">
              <a:off x="4797948" y="5124180"/>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gr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18" name="Google Shape;318;p12"/>
          <p:cNvGrpSpPr/>
          <p:nvPr/>
        </p:nvGrpSpPr>
        <p:grpSpPr>
          <a:xfrm>
            <a:off x="2320164" y="1151586"/>
            <a:ext cx="448493" cy="448623"/>
            <a:chOff x="5656" y="-1190"/>
            <a:chExt cx="6886" cy="6888"/>
          </a:xfrm>
        </p:grpSpPr>
        <p:sp>
          <p:nvSpPr>
            <p:cNvPr id="319" name="Google Shape;319;p12"/>
            <p:cNvSpPr/>
            <p:nvPr/>
          </p:nvSpPr>
          <p:spPr>
            <a:xfrm>
              <a:off x="5656" y="-1190"/>
              <a:ext cx="6886" cy="6888"/>
            </a:xfrm>
            <a:custGeom>
              <a:rect b="b" l="l" r="r" t="t"/>
              <a:pathLst>
                <a:path extrusionOk="0" h="6888" w="6886">
                  <a:moveTo>
                    <a:pt x="2022" y="3142"/>
                  </a:moveTo>
                  <a:lnTo>
                    <a:pt x="601" y="1721"/>
                  </a:lnTo>
                  <a:lnTo>
                    <a:pt x="1722" y="603"/>
                  </a:lnTo>
                  <a:lnTo>
                    <a:pt x="3141" y="2021"/>
                  </a:lnTo>
                  <a:lnTo>
                    <a:pt x="3443" y="1721"/>
                  </a:lnTo>
                  <a:lnTo>
                    <a:pt x="1722" y="0"/>
                  </a:lnTo>
                  <a:lnTo>
                    <a:pt x="0" y="1721"/>
                  </a:lnTo>
                  <a:lnTo>
                    <a:pt x="1722" y="3442"/>
                  </a:lnTo>
                  <a:lnTo>
                    <a:pt x="2022" y="3142"/>
                  </a:lnTo>
                  <a:close/>
                  <a:moveTo>
                    <a:pt x="4864" y="3745"/>
                  </a:moveTo>
                  <a:lnTo>
                    <a:pt x="6283" y="5164"/>
                  </a:lnTo>
                  <a:lnTo>
                    <a:pt x="5165" y="6285"/>
                  </a:lnTo>
                  <a:lnTo>
                    <a:pt x="3744" y="4864"/>
                  </a:lnTo>
                  <a:lnTo>
                    <a:pt x="3443" y="5164"/>
                  </a:lnTo>
                  <a:lnTo>
                    <a:pt x="5165" y="6888"/>
                  </a:lnTo>
                  <a:lnTo>
                    <a:pt x="6886" y="5164"/>
                  </a:lnTo>
                  <a:lnTo>
                    <a:pt x="5165" y="3442"/>
                  </a:lnTo>
                  <a:lnTo>
                    <a:pt x="4864" y="3745"/>
                  </a:lnTo>
                  <a:close/>
                  <a:moveTo>
                    <a:pt x="4864" y="3745"/>
                  </a:moveTo>
                  <a:lnTo>
                    <a:pt x="4864" y="3745"/>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20" name="Google Shape;320;p12"/>
            <p:cNvSpPr/>
            <p:nvPr/>
          </p:nvSpPr>
          <p:spPr>
            <a:xfrm>
              <a:off x="5656" y="-1190"/>
              <a:ext cx="6886" cy="6888"/>
            </a:xfrm>
            <a:custGeom>
              <a:rect b="b" l="l" r="r" t="t"/>
              <a:pathLst>
                <a:path extrusionOk="0" h="6888" w="6886">
                  <a:moveTo>
                    <a:pt x="2022" y="3142"/>
                  </a:moveTo>
                  <a:lnTo>
                    <a:pt x="601" y="1721"/>
                  </a:lnTo>
                  <a:lnTo>
                    <a:pt x="1722" y="603"/>
                  </a:lnTo>
                  <a:lnTo>
                    <a:pt x="3141" y="2021"/>
                  </a:lnTo>
                  <a:lnTo>
                    <a:pt x="3443" y="1721"/>
                  </a:lnTo>
                  <a:lnTo>
                    <a:pt x="1722" y="0"/>
                  </a:lnTo>
                  <a:lnTo>
                    <a:pt x="0" y="1721"/>
                  </a:lnTo>
                  <a:lnTo>
                    <a:pt x="1722" y="3442"/>
                  </a:lnTo>
                  <a:lnTo>
                    <a:pt x="2022" y="3142"/>
                  </a:lnTo>
                  <a:moveTo>
                    <a:pt x="4864" y="3745"/>
                  </a:moveTo>
                  <a:lnTo>
                    <a:pt x="6283" y="5164"/>
                  </a:lnTo>
                  <a:lnTo>
                    <a:pt x="5165" y="6285"/>
                  </a:lnTo>
                  <a:lnTo>
                    <a:pt x="3744" y="4864"/>
                  </a:lnTo>
                  <a:lnTo>
                    <a:pt x="3443" y="5164"/>
                  </a:lnTo>
                  <a:lnTo>
                    <a:pt x="5165" y="6888"/>
                  </a:lnTo>
                  <a:lnTo>
                    <a:pt x="6886" y="5164"/>
                  </a:lnTo>
                  <a:lnTo>
                    <a:pt x="5165" y="3442"/>
                  </a:lnTo>
                  <a:lnTo>
                    <a:pt x="4864" y="3745"/>
                  </a:lnTo>
                  <a:moveTo>
                    <a:pt x="4864" y="3745"/>
                  </a:moveTo>
                  <a:lnTo>
                    <a:pt x="4864" y="3745"/>
                  </a:lnTo>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21" name="Google Shape;321;p12"/>
            <p:cNvSpPr/>
            <p:nvPr/>
          </p:nvSpPr>
          <p:spPr>
            <a:xfrm>
              <a:off x="6515" y="63"/>
              <a:ext cx="4752" cy="4755"/>
            </a:xfrm>
            <a:custGeom>
              <a:rect b="b" l="l" r="r" t="t"/>
              <a:pathLst>
                <a:path extrusionOk="0" h="4755" w="4752">
                  <a:moveTo>
                    <a:pt x="0" y="792"/>
                  </a:moveTo>
                  <a:lnTo>
                    <a:pt x="790" y="0"/>
                  </a:lnTo>
                  <a:lnTo>
                    <a:pt x="1095" y="305"/>
                  </a:lnTo>
                  <a:lnTo>
                    <a:pt x="302" y="1097"/>
                  </a:lnTo>
                  <a:lnTo>
                    <a:pt x="0" y="792"/>
                  </a:lnTo>
                  <a:close/>
                  <a:moveTo>
                    <a:pt x="844" y="1676"/>
                  </a:moveTo>
                  <a:lnTo>
                    <a:pt x="539" y="1371"/>
                  </a:lnTo>
                  <a:lnTo>
                    <a:pt x="1331" y="579"/>
                  </a:lnTo>
                  <a:lnTo>
                    <a:pt x="1634" y="884"/>
                  </a:lnTo>
                  <a:lnTo>
                    <a:pt x="844" y="1676"/>
                  </a:lnTo>
                  <a:close/>
                  <a:moveTo>
                    <a:pt x="3097" y="3892"/>
                  </a:moveTo>
                  <a:lnTo>
                    <a:pt x="3889" y="3100"/>
                  </a:lnTo>
                  <a:lnTo>
                    <a:pt x="4194" y="3405"/>
                  </a:lnTo>
                  <a:lnTo>
                    <a:pt x="3402" y="4195"/>
                  </a:lnTo>
                  <a:lnTo>
                    <a:pt x="3097" y="3892"/>
                  </a:lnTo>
                  <a:close/>
                  <a:moveTo>
                    <a:pt x="3658" y="4450"/>
                  </a:moveTo>
                  <a:lnTo>
                    <a:pt x="4450" y="3660"/>
                  </a:lnTo>
                  <a:lnTo>
                    <a:pt x="4752" y="3963"/>
                  </a:lnTo>
                  <a:lnTo>
                    <a:pt x="3963" y="4755"/>
                  </a:lnTo>
                  <a:lnTo>
                    <a:pt x="3658" y="4450"/>
                  </a:lnTo>
                  <a:close/>
                  <a:moveTo>
                    <a:pt x="3658" y="4450"/>
                  </a:moveTo>
                  <a:lnTo>
                    <a:pt x="3658" y="445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22" name="Google Shape;322;p12"/>
            <p:cNvSpPr/>
            <p:nvPr/>
          </p:nvSpPr>
          <p:spPr>
            <a:xfrm>
              <a:off x="6515" y="63"/>
              <a:ext cx="4752" cy="4755"/>
            </a:xfrm>
            <a:custGeom>
              <a:rect b="b" l="l" r="r" t="t"/>
              <a:pathLst>
                <a:path extrusionOk="0" h="4755" w="4752">
                  <a:moveTo>
                    <a:pt x="0" y="792"/>
                  </a:moveTo>
                  <a:lnTo>
                    <a:pt x="790" y="0"/>
                  </a:lnTo>
                  <a:lnTo>
                    <a:pt x="1095" y="305"/>
                  </a:lnTo>
                  <a:lnTo>
                    <a:pt x="302" y="1097"/>
                  </a:lnTo>
                  <a:lnTo>
                    <a:pt x="0" y="792"/>
                  </a:lnTo>
                  <a:moveTo>
                    <a:pt x="844" y="1676"/>
                  </a:moveTo>
                  <a:lnTo>
                    <a:pt x="539" y="1371"/>
                  </a:lnTo>
                  <a:lnTo>
                    <a:pt x="1331" y="579"/>
                  </a:lnTo>
                  <a:lnTo>
                    <a:pt x="1634" y="884"/>
                  </a:lnTo>
                  <a:lnTo>
                    <a:pt x="844" y="1676"/>
                  </a:lnTo>
                  <a:moveTo>
                    <a:pt x="3097" y="3892"/>
                  </a:moveTo>
                  <a:lnTo>
                    <a:pt x="3889" y="3100"/>
                  </a:lnTo>
                  <a:lnTo>
                    <a:pt x="4194" y="3405"/>
                  </a:lnTo>
                  <a:lnTo>
                    <a:pt x="3402" y="4195"/>
                  </a:lnTo>
                  <a:lnTo>
                    <a:pt x="3097" y="3892"/>
                  </a:lnTo>
                  <a:moveTo>
                    <a:pt x="3658" y="4450"/>
                  </a:moveTo>
                  <a:lnTo>
                    <a:pt x="4450" y="3660"/>
                  </a:lnTo>
                  <a:lnTo>
                    <a:pt x="4752" y="3963"/>
                  </a:lnTo>
                  <a:lnTo>
                    <a:pt x="3963" y="4755"/>
                  </a:lnTo>
                  <a:lnTo>
                    <a:pt x="3658" y="4450"/>
                  </a:lnTo>
                  <a:moveTo>
                    <a:pt x="3658" y="4450"/>
                  </a:moveTo>
                  <a:lnTo>
                    <a:pt x="3658" y="4450"/>
                  </a:lnTo>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23" name="Google Shape;323;p12"/>
            <p:cNvSpPr/>
            <p:nvPr/>
          </p:nvSpPr>
          <p:spPr>
            <a:xfrm>
              <a:off x="5656" y="-1190"/>
              <a:ext cx="6886" cy="6888"/>
            </a:xfrm>
            <a:custGeom>
              <a:rect b="b" l="l" r="r" t="t"/>
              <a:pathLst>
                <a:path extrusionOk="0" h="6888" w="6886">
                  <a:moveTo>
                    <a:pt x="5165" y="603"/>
                  </a:moveTo>
                  <a:lnTo>
                    <a:pt x="6283" y="1721"/>
                  </a:lnTo>
                  <a:lnTo>
                    <a:pt x="1722" y="6285"/>
                  </a:lnTo>
                  <a:lnTo>
                    <a:pt x="601" y="5164"/>
                  </a:lnTo>
                  <a:lnTo>
                    <a:pt x="5165" y="603"/>
                  </a:lnTo>
                  <a:close/>
                  <a:moveTo>
                    <a:pt x="5165" y="0"/>
                  </a:moveTo>
                  <a:lnTo>
                    <a:pt x="0" y="5164"/>
                  </a:lnTo>
                  <a:lnTo>
                    <a:pt x="1722" y="6888"/>
                  </a:lnTo>
                  <a:lnTo>
                    <a:pt x="6886" y="1721"/>
                  </a:lnTo>
                  <a:lnTo>
                    <a:pt x="5165" y="0"/>
                  </a:lnTo>
                  <a:close/>
                  <a:moveTo>
                    <a:pt x="5165" y="0"/>
                  </a:moveTo>
                  <a:lnTo>
                    <a:pt x="5165"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24" name="Google Shape;324;p12"/>
            <p:cNvSpPr/>
            <p:nvPr/>
          </p:nvSpPr>
          <p:spPr>
            <a:xfrm>
              <a:off x="5656" y="-1190"/>
              <a:ext cx="6886" cy="6888"/>
            </a:xfrm>
            <a:custGeom>
              <a:rect b="b" l="l" r="r" t="t"/>
              <a:pathLst>
                <a:path extrusionOk="0" h="6888" w="6886">
                  <a:moveTo>
                    <a:pt x="5165" y="603"/>
                  </a:moveTo>
                  <a:lnTo>
                    <a:pt x="6283" y="1721"/>
                  </a:lnTo>
                  <a:lnTo>
                    <a:pt x="1722" y="6285"/>
                  </a:lnTo>
                  <a:lnTo>
                    <a:pt x="601" y="5164"/>
                  </a:lnTo>
                  <a:lnTo>
                    <a:pt x="5165" y="603"/>
                  </a:lnTo>
                  <a:moveTo>
                    <a:pt x="5165" y="0"/>
                  </a:moveTo>
                  <a:lnTo>
                    <a:pt x="0" y="5164"/>
                  </a:lnTo>
                  <a:lnTo>
                    <a:pt x="1722" y="6888"/>
                  </a:lnTo>
                  <a:lnTo>
                    <a:pt x="6886" y="1721"/>
                  </a:lnTo>
                  <a:lnTo>
                    <a:pt x="5165" y="0"/>
                  </a:lnTo>
                  <a:moveTo>
                    <a:pt x="5165" y="0"/>
                  </a:moveTo>
                  <a:lnTo>
                    <a:pt x="5165" y="0"/>
                  </a:lnTo>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25" name="Google Shape;325;p12"/>
            <p:cNvSpPr/>
            <p:nvPr/>
          </p:nvSpPr>
          <p:spPr>
            <a:xfrm>
              <a:off x="5656" y="3974"/>
              <a:ext cx="431" cy="172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26" name="Google Shape;326;p12"/>
            <p:cNvSpPr/>
            <p:nvPr/>
          </p:nvSpPr>
          <p:spPr>
            <a:xfrm>
              <a:off x="5656" y="5265"/>
              <a:ext cx="1722" cy="433"/>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gr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27" name="Google Shape;327;p12"/>
          <p:cNvSpPr/>
          <p:nvPr/>
        </p:nvSpPr>
        <p:spPr>
          <a:xfrm>
            <a:off x="1747392" y="2344880"/>
            <a:ext cx="1551092" cy="1503617"/>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lang="en-US" sz="1800">
                <a:solidFill>
                  <a:schemeClr val="dk1"/>
                </a:solidFill>
                <a:latin typeface="Questrial"/>
                <a:ea typeface="Questrial"/>
                <a:cs typeface="Questrial"/>
                <a:sym typeface="Questrial"/>
              </a:rPr>
              <a:t>National </a:t>
            </a:r>
            <a:r>
              <a:rPr b="1" lang="en-US" sz="1800">
                <a:solidFill>
                  <a:srgbClr val="FF0000"/>
                </a:solidFill>
                <a:latin typeface="Questrial"/>
                <a:ea typeface="Questrial"/>
                <a:cs typeface="Questrial"/>
                <a:sym typeface="Questrial"/>
              </a:rPr>
              <a:t>Unbanked</a:t>
            </a:r>
            <a:r>
              <a:rPr b="1" lang="en-US" sz="1800">
                <a:solidFill>
                  <a:schemeClr val="dk1"/>
                </a:solidFill>
                <a:latin typeface="Questrial"/>
                <a:ea typeface="Questrial"/>
                <a:cs typeface="Questrial"/>
                <a:sym typeface="Questrial"/>
              </a:rPr>
              <a:t> Rate </a:t>
            </a:r>
            <a:r>
              <a:rPr b="1" lang="en-US" sz="1800">
                <a:solidFill>
                  <a:srgbClr val="FF0000"/>
                </a:solidFill>
                <a:latin typeface="Questrial"/>
                <a:ea typeface="Questrial"/>
                <a:cs typeface="Questrial"/>
                <a:sym typeface="Questrial"/>
              </a:rPr>
              <a:t>Drops</a:t>
            </a:r>
            <a:r>
              <a:rPr b="1" lang="en-US" sz="1800">
                <a:solidFill>
                  <a:schemeClr val="dk1"/>
                </a:solidFill>
                <a:latin typeface="Questrial"/>
                <a:ea typeface="Questrial"/>
                <a:cs typeface="Questrial"/>
                <a:sym typeface="Questrial"/>
              </a:rPr>
              <a:t> to </a:t>
            </a:r>
            <a:r>
              <a:rPr b="1" lang="en-US" sz="1800">
                <a:solidFill>
                  <a:srgbClr val="2E2E2E"/>
                </a:solidFill>
                <a:latin typeface="Questrial"/>
                <a:ea typeface="Questrial"/>
                <a:cs typeface="Questrial"/>
                <a:sym typeface="Questrial"/>
              </a:rPr>
              <a:t>Record Low</a:t>
            </a:r>
            <a:endParaRPr sz="1800">
              <a:solidFill>
                <a:srgbClr val="2E2E2E"/>
              </a:solidFill>
              <a:latin typeface="Arial"/>
              <a:ea typeface="Arial"/>
              <a:cs typeface="Arial"/>
              <a:sym typeface="Arial"/>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28" name="Google Shape;328;p12"/>
          <p:cNvGrpSpPr/>
          <p:nvPr/>
        </p:nvGrpSpPr>
        <p:grpSpPr>
          <a:xfrm>
            <a:off x="4927599" y="1896636"/>
            <a:ext cx="2336802" cy="2336802"/>
            <a:chOff x="4933949" y="3057779"/>
            <a:chExt cx="2336802" cy="2336802"/>
          </a:xfrm>
        </p:grpSpPr>
        <p:sp>
          <p:nvSpPr>
            <p:cNvPr id="329" name="Google Shape;329;p12"/>
            <p:cNvSpPr/>
            <p:nvPr/>
          </p:nvSpPr>
          <p:spPr>
            <a:xfrm>
              <a:off x="4933949" y="3057779"/>
              <a:ext cx="2336802" cy="2336802"/>
            </a:xfrm>
            <a:prstGeom prst="rect">
              <a:avLst/>
            </a:prstGeom>
            <a:solidFill>
              <a:schemeClr val="lt1"/>
            </a:solidFill>
            <a:ln cap="flat" cmpd="sng" w="63500">
              <a:solidFill>
                <a:srgbClr val="202024"/>
              </a:solidFill>
              <a:prstDash val="solid"/>
              <a:miter lim="800000"/>
              <a:headEnd len="sm" w="sm" type="none"/>
              <a:tailEnd len="sm" w="sm" type="none"/>
            </a:ln>
            <a:effectLst>
              <a:outerShdw blurRad="1270000" sx="79000" rotWithShape="0" algn="tl" dir="2700000" dist="533400" sy="79000">
                <a:srgbClr val="000000">
                  <a:alpha val="4862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330" name="Google Shape;330;p12"/>
            <p:cNvSpPr/>
            <p:nvPr/>
          </p:nvSpPr>
          <p:spPr>
            <a:xfrm>
              <a:off x="6864349" y="5260182"/>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31" name="Google Shape;331;p12"/>
            <p:cNvSpPr/>
            <p:nvPr/>
          </p:nvSpPr>
          <p:spPr>
            <a:xfrm rot="-5400000">
              <a:off x="7000350" y="3193781"/>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32" name="Google Shape;332;p12"/>
            <p:cNvSpPr/>
            <p:nvPr/>
          </p:nvSpPr>
          <p:spPr>
            <a:xfrm rot="10800000">
              <a:off x="4933949" y="3057779"/>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33" name="Google Shape;333;p12"/>
            <p:cNvSpPr/>
            <p:nvPr/>
          </p:nvSpPr>
          <p:spPr>
            <a:xfrm rot="5400000">
              <a:off x="4797948" y="5124180"/>
              <a:ext cx="406402" cy="134399"/>
            </a:xfrm>
            <a:prstGeom prst="rect">
              <a:avLst/>
            </a:prstGeom>
            <a:gradFill>
              <a:gsLst>
                <a:gs pos="0">
                  <a:srgbClr val="2D2C32">
                    <a:alpha val="55686"/>
                  </a:srgbClr>
                </a:gs>
                <a:gs pos="43000">
                  <a:srgbClr val="2D2C32">
                    <a:alpha val="0"/>
                  </a:srgbClr>
                </a:gs>
                <a:gs pos="100000">
                  <a:srgbClr val="2D2C32">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gr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34" name="Google Shape;334;p12"/>
          <p:cNvSpPr/>
          <p:nvPr/>
        </p:nvSpPr>
        <p:spPr>
          <a:xfrm>
            <a:off x="5343957" y="2194180"/>
            <a:ext cx="1551092" cy="1750159"/>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lang="en-US" sz="1400">
                <a:solidFill>
                  <a:schemeClr val="dk1"/>
                </a:solidFill>
                <a:latin typeface="Questrial"/>
                <a:ea typeface="Questrial"/>
                <a:cs typeface="Questrial"/>
                <a:sym typeface="Questrial"/>
              </a:rPr>
              <a:t>National </a:t>
            </a:r>
            <a:r>
              <a:rPr b="1" lang="en-US" sz="1400">
                <a:solidFill>
                  <a:srgbClr val="FF0000"/>
                </a:solidFill>
                <a:latin typeface="Questrial"/>
                <a:ea typeface="Questrial"/>
                <a:cs typeface="Questrial"/>
                <a:sym typeface="Questrial"/>
              </a:rPr>
              <a:t>Underbanked</a:t>
            </a:r>
            <a:r>
              <a:rPr b="1" lang="en-US" sz="1400">
                <a:solidFill>
                  <a:schemeClr val="dk1"/>
                </a:solidFill>
                <a:latin typeface="Questrial"/>
                <a:ea typeface="Questrial"/>
                <a:cs typeface="Questrial"/>
                <a:sym typeface="Questrial"/>
              </a:rPr>
              <a:t> Rate and Use of Nonbank Financial Products and Services </a:t>
            </a:r>
            <a:r>
              <a:rPr b="1" lang="en-US" sz="1400">
                <a:solidFill>
                  <a:srgbClr val="FF0000"/>
                </a:solidFill>
                <a:latin typeface="Questrial"/>
                <a:ea typeface="Questrial"/>
                <a:cs typeface="Questrial"/>
                <a:sym typeface="Questrial"/>
              </a:rPr>
              <a:t>Declines</a:t>
            </a:r>
            <a:endParaRPr sz="1400">
              <a:solidFill>
                <a:srgbClr val="FF0000"/>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35" name="Google Shape;335;p12"/>
          <p:cNvSpPr/>
          <p:nvPr/>
        </p:nvSpPr>
        <p:spPr>
          <a:xfrm>
            <a:off x="8631251" y="2523224"/>
            <a:ext cx="2095096" cy="1143262"/>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lang="en-US" sz="1800">
                <a:solidFill>
                  <a:srgbClr val="FF0000"/>
                </a:solidFill>
                <a:latin typeface="Questrial"/>
                <a:ea typeface="Questrial"/>
                <a:cs typeface="Questrial"/>
                <a:sym typeface="Questrial"/>
              </a:rPr>
              <a:t>Mobile Banking </a:t>
            </a:r>
            <a:r>
              <a:rPr b="1" lang="en-US" sz="1800">
                <a:solidFill>
                  <a:schemeClr val="dk1"/>
                </a:solidFill>
                <a:latin typeface="Questrial"/>
                <a:ea typeface="Questrial"/>
                <a:cs typeface="Questrial"/>
                <a:sym typeface="Questrial"/>
              </a:rPr>
              <a:t>use Continues to </a:t>
            </a:r>
            <a:r>
              <a:rPr b="1" lang="en-US" sz="1800">
                <a:solidFill>
                  <a:srgbClr val="FF0000"/>
                </a:solidFill>
                <a:latin typeface="Questrial"/>
                <a:ea typeface="Questrial"/>
                <a:cs typeface="Questrial"/>
                <a:sym typeface="Questrial"/>
              </a:rPr>
              <a:t>Increase</a:t>
            </a:r>
            <a:endParaRPr sz="1800">
              <a:solidFill>
                <a:srgbClr val="FF0000"/>
              </a:solidFill>
              <a:latin typeface="Arial"/>
              <a:ea typeface="Arial"/>
              <a:cs typeface="Arial"/>
              <a:sym typeface="Arial"/>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36" name="Google Shape;336;p12"/>
          <p:cNvGrpSpPr/>
          <p:nvPr/>
        </p:nvGrpSpPr>
        <p:grpSpPr>
          <a:xfrm>
            <a:off x="9454520" y="1233195"/>
            <a:ext cx="448558" cy="448688"/>
            <a:chOff x="394" y="3392"/>
            <a:chExt cx="6887" cy="6889"/>
          </a:xfrm>
        </p:grpSpPr>
        <p:sp>
          <p:nvSpPr>
            <p:cNvPr id="337" name="Google Shape;337;p12"/>
            <p:cNvSpPr/>
            <p:nvPr/>
          </p:nvSpPr>
          <p:spPr>
            <a:xfrm>
              <a:off x="394" y="3392"/>
              <a:ext cx="6887" cy="6889"/>
            </a:xfrm>
            <a:custGeom>
              <a:rect b="b" l="l" r="r" t="t"/>
              <a:pathLst>
                <a:path extrusionOk="0" h="2913" w="2912">
                  <a:moveTo>
                    <a:pt x="728" y="728"/>
                  </a:moveTo>
                  <a:cubicBezTo>
                    <a:pt x="327" y="728"/>
                    <a:pt x="0" y="1056"/>
                    <a:pt x="0" y="1456"/>
                  </a:cubicBezTo>
                  <a:cubicBezTo>
                    <a:pt x="0" y="1857"/>
                    <a:pt x="327" y="2184"/>
                    <a:pt x="728" y="2184"/>
                  </a:cubicBezTo>
                  <a:cubicBezTo>
                    <a:pt x="1128" y="2184"/>
                    <a:pt x="1456" y="1857"/>
                    <a:pt x="1456" y="1456"/>
                  </a:cubicBezTo>
                  <a:cubicBezTo>
                    <a:pt x="1456" y="1056"/>
                    <a:pt x="1128" y="728"/>
                    <a:pt x="728" y="728"/>
                  </a:cubicBezTo>
                  <a:moveTo>
                    <a:pt x="728" y="2002"/>
                  </a:moveTo>
                  <a:cubicBezTo>
                    <a:pt x="418" y="2002"/>
                    <a:pt x="182" y="1766"/>
                    <a:pt x="182" y="1456"/>
                  </a:cubicBezTo>
                  <a:cubicBezTo>
                    <a:pt x="182" y="1147"/>
                    <a:pt x="418" y="910"/>
                    <a:pt x="728" y="910"/>
                  </a:cubicBezTo>
                  <a:cubicBezTo>
                    <a:pt x="1037" y="910"/>
                    <a:pt x="1274" y="1147"/>
                    <a:pt x="1274" y="1456"/>
                  </a:cubicBezTo>
                  <a:cubicBezTo>
                    <a:pt x="1274" y="1766"/>
                    <a:pt x="1037" y="2002"/>
                    <a:pt x="728" y="2002"/>
                  </a:cubicBezTo>
                  <a:moveTo>
                    <a:pt x="2457" y="0"/>
                  </a:moveTo>
                  <a:cubicBezTo>
                    <a:pt x="2202" y="0"/>
                    <a:pt x="2002" y="200"/>
                    <a:pt x="2002" y="455"/>
                  </a:cubicBezTo>
                  <a:cubicBezTo>
                    <a:pt x="2002" y="710"/>
                    <a:pt x="2202" y="910"/>
                    <a:pt x="2457" y="910"/>
                  </a:cubicBezTo>
                  <a:cubicBezTo>
                    <a:pt x="2712" y="910"/>
                    <a:pt x="2912" y="710"/>
                    <a:pt x="2912" y="455"/>
                  </a:cubicBezTo>
                  <a:cubicBezTo>
                    <a:pt x="2912" y="200"/>
                    <a:pt x="2712" y="0"/>
                    <a:pt x="2457" y="0"/>
                  </a:cubicBezTo>
                  <a:moveTo>
                    <a:pt x="2457" y="728"/>
                  </a:moveTo>
                  <a:cubicBezTo>
                    <a:pt x="2311" y="728"/>
                    <a:pt x="2184" y="601"/>
                    <a:pt x="2184" y="455"/>
                  </a:cubicBezTo>
                  <a:cubicBezTo>
                    <a:pt x="2184" y="309"/>
                    <a:pt x="2311" y="182"/>
                    <a:pt x="2457" y="182"/>
                  </a:cubicBezTo>
                  <a:cubicBezTo>
                    <a:pt x="2603" y="182"/>
                    <a:pt x="2730" y="309"/>
                    <a:pt x="2730" y="455"/>
                  </a:cubicBezTo>
                  <a:cubicBezTo>
                    <a:pt x="2730" y="601"/>
                    <a:pt x="2603" y="728"/>
                    <a:pt x="2457" y="728"/>
                  </a:cubicBezTo>
                  <a:moveTo>
                    <a:pt x="2457" y="2002"/>
                  </a:moveTo>
                  <a:cubicBezTo>
                    <a:pt x="2202" y="2002"/>
                    <a:pt x="2002" y="2203"/>
                    <a:pt x="2002" y="2457"/>
                  </a:cubicBezTo>
                  <a:cubicBezTo>
                    <a:pt x="2002" y="2712"/>
                    <a:pt x="2202" y="2913"/>
                    <a:pt x="2457" y="2913"/>
                  </a:cubicBezTo>
                  <a:cubicBezTo>
                    <a:pt x="2712" y="2913"/>
                    <a:pt x="2912" y="2712"/>
                    <a:pt x="2912" y="2457"/>
                  </a:cubicBezTo>
                  <a:cubicBezTo>
                    <a:pt x="2912" y="2203"/>
                    <a:pt x="2712" y="2002"/>
                    <a:pt x="2457" y="2002"/>
                  </a:cubicBezTo>
                  <a:moveTo>
                    <a:pt x="2457" y="2730"/>
                  </a:moveTo>
                  <a:cubicBezTo>
                    <a:pt x="2311" y="2730"/>
                    <a:pt x="2184" y="2603"/>
                    <a:pt x="2184" y="2457"/>
                  </a:cubicBezTo>
                  <a:cubicBezTo>
                    <a:pt x="2184" y="2312"/>
                    <a:pt x="2311" y="2184"/>
                    <a:pt x="2457" y="2184"/>
                  </a:cubicBezTo>
                  <a:cubicBezTo>
                    <a:pt x="2603" y="2184"/>
                    <a:pt x="2730" y="2312"/>
                    <a:pt x="2730" y="2457"/>
                  </a:cubicBezTo>
                  <a:cubicBezTo>
                    <a:pt x="2730" y="2603"/>
                    <a:pt x="2603" y="2730"/>
                    <a:pt x="2457" y="2730"/>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38" name="Google Shape;338;p12"/>
            <p:cNvSpPr/>
            <p:nvPr/>
          </p:nvSpPr>
          <p:spPr>
            <a:xfrm>
              <a:off x="3171" y="4695"/>
              <a:ext cx="2464" cy="4306"/>
            </a:xfrm>
            <a:custGeom>
              <a:rect b="b" l="l" r="r" t="t"/>
              <a:pathLst>
                <a:path extrusionOk="0" h="4306" w="2464">
                  <a:moveTo>
                    <a:pt x="215" y="2641"/>
                  </a:moveTo>
                  <a:lnTo>
                    <a:pt x="2452" y="3933"/>
                  </a:lnTo>
                  <a:lnTo>
                    <a:pt x="2237" y="4306"/>
                  </a:lnTo>
                  <a:lnTo>
                    <a:pt x="0" y="3015"/>
                  </a:lnTo>
                  <a:lnTo>
                    <a:pt x="215" y="2641"/>
                  </a:lnTo>
                  <a:close/>
                  <a:moveTo>
                    <a:pt x="2464" y="371"/>
                  </a:moveTo>
                  <a:lnTo>
                    <a:pt x="227" y="1662"/>
                  </a:lnTo>
                  <a:lnTo>
                    <a:pt x="12" y="1291"/>
                  </a:lnTo>
                  <a:lnTo>
                    <a:pt x="2249" y="0"/>
                  </a:lnTo>
                  <a:lnTo>
                    <a:pt x="2464" y="371"/>
                  </a:lnTo>
                  <a:close/>
                  <a:moveTo>
                    <a:pt x="2464" y="371"/>
                  </a:moveTo>
                  <a:lnTo>
                    <a:pt x="2464" y="37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339" name="Google Shape;339;p12"/>
            <p:cNvSpPr/>
            <p:nvPr/>
          </p:nvSpPr>
          <p:spPr>
            <a:xfrm>
              <a:off x="3171" y="4695"/>
              <a:ext cx="2464" cy="4306"/>
            </a:xfrm>
            <a:custGeom>
              <a:rect b="b" l="l" r="r" t="t"/>
              <a:pathLst>
                <a:path extrusionOk="0" h="4306" w="2464">
                  <a:moveTo>
                    <a:pt x="215" y="2641"/>
                  </a:moveTo>
                  <a:lnTo>
                    <a:pt x="2452" y="3933"/>
                  </a:lnTo>
                  <a:lnTo>
                    <a:pt x="2237" y="4306"/>
                  </a:lnTo>
                  <a:lnTo>
                    <a:pt x="0" y="3015"/>
                  </a:lnTo>
                  <a:lnTo>
                    <a:pt x="215" y="2641"/>
                  </a:lnTo>
                  <a:moveTo>
                    <a:pt x="2464" y="371"/>
                  </a:moveTo>
                  <a:lnTo>
                    <a:pt x="227" y="1662"/>
                  </a:lnTo>
                  <a:lnTo>
                    <a:pt x="12" y="1291"/>
                  </a:lnTo>
                  <a:lnTo>
                    <a:pt x="2249" y="0"/>
                  </a:lnTo>
                  <a:lnTo>
                    <a:pt x="2464" y="371"/>
                  </a:lnTo>
                  <a:moveTo>
                    <a:pt x="2464" y="371"/>
                  </a:moveTo>
                  <a:lnTo>
                    <a:pt x="2464" y="371"/>
                  </a:lnTo>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gr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40" name="Google Shape;340;p12"/>
          <p:cNvSpPr/>
          <p:nvPr/>
        </p:nvSpPr>
        <p:spPr>
          <a:xfrm>
            <a:off x="5798245" y="1164073"/>
            <a:ext cx="448493" cy="445692"/>
          </a:xfrm>
          <a:custGeom>
            <a:rect b="b" l="l" r="r" t="t"/>
            <a:pathLst>
              <a:path extrusionOk="0" h="2894" w="2912">
                <a:moveTo>
                  <a:pt x="2912" y="1638"/>
                </a:moveTo>
                <a:cubicBezTo>
                  <a:pt x="2912" y="1402"/>
                  <a:pt x="2767" y="1201"/>
                  <a:pt x="2548" y="1129"/>
                </a:cubicBezTo>
                <a:cubicBezTo>
                  <a:pt x="2548" y="1092"/>
                  <a:pt x="2548" y="1092"/>
                  <a:pt x="2548" y="1092"/>
                </a:cubicBezTo>
                <a:cubicBezTo>
                  <a:pt x="2548" y="491"/>
                  <a:pt x="2057" y="0"/>
                  <a:pt x="1456" y="0"/>
                </a:cubicBezTo>
                <a:cubicBezTo>
                  <a:pt x="855" y="0"/>
                  <a:pt x="364" y="491"/>
                  <a:pt x="364" y="1092"/>
                </a:cubicBezTo>
                <a:cubicBezTo>
                  <a:pt x="364" y="1129"/>
                  <a:pt x="364" y="1129"/>
                  <a:pt x="364" y="1129"/>
                </a:cubicBezTo>
                <a:cubicBezTo>
                  <a:pt x="145" y="1201"/>
                  <a:pt x="0" y="1402"/>
                  <a:pt x="0" y="1638"/>
                </a:cubicBezTo>
                <a:cubicBezTo>
                  <a:pt x="0" y="1948"/>
                  <a:pt x="236" y="2184"/>
                  <a:pt x="546" y="2184"/>
                </a:cubicBezTo>
                <a:cubicBezTo>
                  <a:pt x="728" y="2184"/>
                  <a:pt x="728" y="2184"/>
                  <a:pt x="728" y="2184"/>
                </a:cubicBezTo>
                <a:cubicBezTo>
                  <a:pt x="728" y="1092"/>
                  <a:pt x="728" y="1092"/>
                  <a:pt x="728" y="1092"/>
                </a:cubicBezTo>
                <a:cubicBezTo>
                  <a:pt x="546" y="1092"/>
                  <a:pt x="546" y="1092"/>
                  <a:pt x="546" y="1092"/>
                </a:cubicBezTo>
                <a:cubicBezTo>
                  <a:pt x="546" y="582"/>
                  <a:pt x="946" y="182"/>
                  <a:pt x="1456" y="182"/>
                </a:cubicBezTo>
                <a:cubicBezTo>
                  <a:pt x="1966" y="182"/>
                  <a:pt x="2366" y="582"/>
                  <a:pt x="2366" y="1092"/>
                </a:cubicBezTo>
                <a:cubicBezTo>
                  <a:pt x="2184" y="1092"/>
                  <a:pt x="2184" y="1092"/>
                  <a:pt x="2184" y="1092"/>
                </a:cubicBezTo>
                <a:cubicBezTo>
                  <a:pt x="2184" y="2184"/>
                  <a:pt x="2184" y="2184"/>
                  <a:pt x="2184" y="2184"/>
                </a:cubicBezTo>
                <a:cubicBezTo>
                  <a:pt x="2293" y="2184"/>
                  <a:pt x="2293" y="2184"/>
                  <a:pt x="2293" y="2184"/>
                </a:cubicBezTo>
                <a:cubicBezTo>
                  <a:pt x="2184" y="2457"/>
                  <a:pt x="1929" y="2658"/>
                  <a:pt x="1638" y="2712"/>
                </a:cubicBezTo>
                <a:cubicBezTo>
                  <a:pt x="1638" y="2530"/>
                  <a:pt x="1638" y="2530"/>
                  <a:pt x="1638" y="2530"/>
                </a:cubicBezTo>
                <a:cubicBezTo>
                  <a:pt x="1092" y="2530"/>
                  <a:pt x="1092" y="2530"/>
                  <a:pt x="1092" y="2530"/>
                </a:cubicBezTo>
                <a:cubicBezTo>
                  <a:pt x="1092" y="2894"/>
                  <a:pt x="1092" y="2894"/>
                  <a:pt x="1092" y="2894"/>
                </a:cubicBezTo>
                <a:cubicBezTo>
                  <a:pt x="1638" y="2894"/>
                  <a:pt x="1638" y="2894"/>
                  <a:pt x="1638" y="2894"/>
                </a:cubicBezTo>
                <a:cubicBezTo>
                  <a:pt x="2038" y="2822"/>
                  <a:pt x="2366" y="2548"/>
                  <a:pt x="2494" y="2166"/>
                </a:cubicBezTo>
                <a:cubicBezTo>
                  <a:pt x="2730" y="2112"/>
                  <a:pt x="2912" y="1893"/>
                  <a:pt x="2912" y="1638"/>
                </a:cubicBezTo>
                <a:close/>
                <a:moveTo>
                  <a:pt x="546" y="2002"/>
                </a:moveTo>
                <a:cubicBezTo>
                  <a:pt x="345" y="2002"/>
                  <a:pt x="182" y="1839"/>
                  <a:pt x="182" y="1638"/>
                </a:cubicBezTo>
                <a:cubicBezTo>
                  <a:pt x="182" y="1438"/>
                  <a:pt x="345" y="1274"/>
                  <a:pt x="546" y="1274"/>
                </a:cubicBezTo>
                <a:lnTo>
                  <a:pt x="546" y="2002"/>
                </a:lnTo>
                <a:close/>
                <a:moveTo>
                  <a:pt x="2366" y="2002"/>
                </a:moveTo>
                <a:cubicBezTo>
                  <a:pt x="2366" y="1274"/>
                  <a:pt x="2366" y="1274"/>
                  <a:pt x="2366" y="1274"/>
                </a:cubicBezTo>
                <a:cubicBezTo>
                  <a:pt x="2566" y="1274"/>
                  <a:pt x="2730" y="1438"/>
                  <a:pt x="2730" y="1638"/>
                </a:cubicBezTo>
                <a:cubicBezTo>
                  <a:pt x="2730" y="1839"/>
                  <a:pt x="2566" y="2002"/>
                  <a:pt x="2366" y="2002"/>
                </a:cubicBezTo>
                <a:close/>
                <a:moveTo>
                  <a:pt x="2366" y="2002"/>
                </a:moveTo>
                <a:cubicBezTo>
                  <a:pt x="2366" y="2002"/>
                  <a:pt x="2366" y="2002"/>
                  <a:pt x="2366" y="2002"/>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41" name="Google Shape;341;p12"/>
          <p:cNvSpPr/>
          <p:nvPr/>
        </p:nvSpPr>
        <p:spPr>
          <a:xfrm>
            <a:off x="1778107" y="5365045"/>
            <a:ext cx="9602845" cy="1121269"/>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None/>
            </a:pPr>
            <a:r>
              <a:rPr lang="en-US" sz="1050">
                <a:solidFill>
                  <a:srgbClr val="3F3F3F"/>
                </a:solidFill>
                <a:latin typeface="Questrial"/>
                <a:ea typeface="Questrial"/>
                <a:cs typeface="Questrial"/>
                <a:sym typeface="Questrial"/>
              </a:rPr>
              <a:t>Credit card	Credit reporting	Bank account or service	Mortgage	Debt collection	Payday loan</a:t>
            </a:r>
            <a:endParaRPr/>
          </a:p>
          <a:p>
            <a:pPr indent="0" lvl="0" marL="0" marR="0" rtl="0" algn="just">
              <a:lnSpc>
                <a:spcPct val="130000"/>
              </a:lnSpc>
              <a:spcBef>
                <a:spcPts val="0"/>
              </a:spcBef>
              <a:spcAft>
                <a:spcPts val="0"/>
              </a:spcAft>
              <a:buNone/>
            </a:pPr>
            <a:r>
              <a:rPr lang="en-US" sz="1050">
                <a:solidFill>
                  <a:srgbClr val="3F3F3F"/>
                </a:solidFill>
                <a:latin typeface="Questrial"/>
                <a:ea typeface="Questrial"/>
                <a:cs typeface="Questrial"/>
                <a:sym typeface="Questrial"/>
              </a:rPr>
              <a:t>Other financial service	Consumer Loan	Money transfers	Student loan	Prepaid card</a:t>
            </a:r>
            <a:endParaRPr/>
          </a:p>
          <a:p>
            <a:pPr indent="0" lvl="0" marL="0" marR="0" rtl="0" algn="just">
              <a:lnSpc>
                <a:spcPct val="130000"/>
              </a:lnSpc>
              <a:spcBef>
                <a:spcPts val="0"/>
              </a:spcBef>
              <a:spcAft>
                <a:spcPts val="0"/>
              </a:spcAft>
              <a:buNone/>
            </a:pPr>
            <a:r>
              <a:rPr lang="en-US" sz="1050">
                <a:solidFill>
                  <a:srgbClr val="3F3F3F"/>
                </a:solidFill>
                <a:latin typeface="Questrial"/>
                <a:ea typeface="Questrial"/>
                <a:cs typeface="Questrial"/>
                <a:sym typeface="Questrial"/>
              </a:rPr>
              <a:t>Virtual currency	Checking or savings account	Money transfer, virtual currency, or money service</a:t>
            </a:r>
            <a:endParaRPr/>
          </a:p>
          <a:p>
            <a:pPr indent="0" lvl="0" marL="0" marR="0" rtl="0" algn="just">
              <a:lnSpc>
                <a:spcPct val="130000"/>
              </a:lnSpc>
              <a:spcBef>
                <a:spcPts val="0"/>
              </a:spcBef>
              <a:spcAft>
                <a:spcPts val="0"/>
              </a:spcAft>
              <a:buNone/>
            </a:pPr>
            <a:r>
              <a:rPr lang="en-US" sz="1050">
                <a:solidFill>
                  <a:srgbClr val="3F3F3F"/>
                </a:solidFill>
                <a:latin typeface="Questrial"/>
                <a:ea typeface="Questrial"/>
                <a:cs typeface="Questrial"/>
                <a:sym typeface="Questrial"/>
              </a:rPr>
              <a:t>Credit reporting, credit repair services, or other personal consumer reports		Credit card or prepaid card</a:t>
            </a:r>
            <a:endParaRPr/>
          </a:p>
          <a:p>
            <a:pPr indent="0" lvl="0" marL="0" marR="0" rtl="0" algn="just">
              <a:lnSpc>
                <a:spcPct val="130000"/>
              </a:lnSpc>
              <a:spcBef>
                <a:spcPts val="0"/>
              </a:spcBef>
              <a:spcAft>
                <a:spcPts val="0"/>
              </a:spcAft>
              <a:buNone/>
            </a:pPr>
            <a:r>
              <a:rPr lang="en-US" sz="1050">
                <a:solidFill>
                  <a:srgbClr val="3F3F3F"/>
                </a:solidFill>
                <a:latin typeface="Questrial"/>
                <a:ea typeface="Questrial"/>
                <a:cs typeface="Questrial"/>
                <a:sym typeface="Questrial"/>
              </a:rPr>
              <a:t>Payday loan, title loan, or personal loan	Vehicle loan or lease</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42" name="Google Shape;342;p12"/>
          <p:cNvSpPr/>
          <p:nvPr/>
        </p:nvSpPr>
        <p:spPr>
          <a:xfrm>
            <a:off x="1424513" y="4934849"/>
            <a:ext cx="3095172" cy="423321"/>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accent2"/>
                </a:solidFill>
                <a:latin typeface="Arial"/>
                <a:ea typeface="Arial"/>
                <a:cs typeface="Arial"/>
                <a:sym typeface="Arial"/>
              </a:rPr>
              <a:t>Product</a:t>
            </a:r>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43" name="Google Shape;343;p12"/>
          <p:cNvCxnSpPr/>
          <p:nvPr/>
        </p:nvCxnSpPr>
        <p:spPr>
          <a:xfrm>
            <a:off x="1502484" y="4889077"/>
            <a:ext cx="9191253" cy="0"/>
          </a:xfrm>
          <a:prstGeom prst="straightConnector1">
            <a:avLst/>
          </a:prstGeom>
          <a:noFill/>
          <a:ln cap="flat" cmpd="sng" w="19050">
            <a:solidFill>
              <a:srgbClr val="BFBFBF"/>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44" name="Google Shape;344;p12"/>
          <p:cNvSpPr/>
          <p:nvPr/>
        </p:nvSpPr>
        <p:spPr>
          <a:xfrm>
            <a:off x="259927" y="59271"/>
            <a:ext cx="9469743" cy="132100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3200">
                <a:solidFill>
                  <a:srgbClr val="3F3F3F"/>
                </a:solidFill>
                <a:latin typeface="Arial"/>
                <a:ea typeface="Arial"/>
                <a:cs typeface="Arial"/>
                <a:sym typeface="Arial"/>
              </a:rPr>
              <a:t>Reasons </a:t>
            </a:r>
            <a:r>
              <a:rPr lang="en-US" sz="2400">
                <a:solidFill>
                  <a:srgbClr val="3F3F3F"/>
                </a:solidFill>
                <a:latin typeface="Arial"/>
                <a:ea typeface="Arial"/>
                <a:cs typeface="Arial"/>
                <a:sym typeface="Arial"/>
              </a:rPr>
              <a:t>for Number of complaints per year increases</a:t>
            </a:r>
            <a:endParaRPr sz="3200">
              <a:solidFill>
                <a:srgbClr val="3F3F3F"/>
              </a:solidFill>
              <a:latin typeface="Arial"/>
              <a:ea typeface="Arial"/>
              <a:cs typeface="Arial"/>
              <a:sym typeface="Arial"/>
            </a:endParaRPr>
          </a:p>
          <a:p>
            <a:pPr indent="0" lvl="0" marL="0" marR="0" rtl="0" algn="l">
              <a:lnSpc>
                <a:spcPct val="130000"/>
              </a:lnSpc>
              <a:spcBef>
                <a:spcPts val="0"/>
              </a:spcBef>
              <a:spcAft>
                <a:spcPts val="0"/>
              </a:spcAft>
              <a:buNone/>
            </a:pPr>
            <a:r>
              <a:t/>
            </a:r>
            <a:endParaRPr sz="3200">
              <a:solidFill>
                <a:srgbClr val="3F3F3F"/>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45" name="Google Shape;345;p12"/>
          <p:cNvCxnSpPr/>
          <p:nvPr/>
        </p:nvCxnSpPr>
        <p:spPr>
          <a:xfrm>
            <a:off x="409586" y="861274"/>
            <a:ext cx="522514" cy="0"/>
          </a:xfrm>
          <a:prstGeom prst="straightConnector1">
            <a:avLst/>
          </a:prstGeom>
          <a:noFill/>
          <a:ln cap="flat" cmpd="sng" w="25400">
            <a:solidFill>
              <a:srgbClr val="D9BA00"/>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46" name="Google Shape;346;p12"/>
          <p:cNvSpPr/>
          <p:nvPr/>
        </p:nvSpPr>
        <p:spPr>
          <a:xfrm rot="2700000">
            <a:off x="11164138" y="5822701"/>
            <a:ext cx="179614" cy="179614"/>
          </a:xfrm>
          <a:prstGeom prst="mathPlus">
            <a:avLst>
              <a:gd fmla="val 14961" name="adj1"/>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347" name="Google Shape;347;p12"/>
          <p:cNvSpPr txBox="1"/>
          <p:nvPr/>
        </p:nvSpPr>
        <p:spPr>
          <a:xfrm>
            <a:off x="8383551" y="6542825"/>
            <a:ext cx="380844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u="sng">
                <a:solidFill>
                  <a:schemeClr val="dk1"/>
                </a:solidFill>
                <a:latin typeface="Questrial"/>
                <a:ea typeface="Questrial"/>
                <a:cs typeface="Questrial"/>
                <a:sym typeface="Questrial"/>
                <a:hlinkClick r:id="rId3">
                  <a:extLst>
                    <a:ext uri="{A12FA001-AC4F-418D-AE19-62706E023703}">
                      <ahyp:hlinkClr val="tx"/>
                    </a:ext>
                  </a:extLst>
                </a:hlinkClick>
              </a:rPr>
              <a:t>https://www.fdic.gov/news/press-releases/2022/pr22075.html</a:t>
            </a:r>
            <a:r>
              <a:rPr lang="en-US" sz="1100">
                <a:solidFill>
                  <a:schemeClr val="dk1"/>
                </a:solidFill>
                <a:latin typeface="Questrial"/>
                <a:ea typeface="Questrial"/>
                <a:cs typeface="Questrial"/>
                <a:sym typeface="Quest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500"/>
                                        <p:tgtEl>
                                          <p:spTgt spid="34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750"/>
                                        <p:tgtEl>
                                          <p:spTgt spid="344"/>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750"/>
                                        <p:tgtEl>
                                          <p:spTgt spid="328"/>
                                        </p:tgtEl>
                                      </p:cBhvr>
                                    </p:animEffect>
                                  </p:childTnLst>
                                </p:cTn>
                              </p:par>
                            </p:childTnLst>
                          </p:cTn>
                        </p:par>
                        <p:par>
                          <p:cTn fill="hold">
                            <p:stCondLst>
                              <p:cond delay="3000"/>
                            </p:stCondLst>
                            <p:childTnLst>
                              <p:par>
                                <p:cTn fill="hold" nodeType="afterEffect" presetClass="entr" presetID="10" presetSubtype="0">
                                  <p:stCondLst>
                                    <p:cond delay="1500"/>
                                  </p:stCondLst>
                                  <p:childTnLst>
                                    <p:set>
                                      <p:cBhvr>
                                        <p:cTn dur="1" fill="hold">
                                          <p:stCondLst>
                                            <p:cond delay="0"/>
                                          </p:stCondLst>
                                        </p:cTn>
                                        <p:tgtEl>
                                          <p:spTgt spid="306"/>
                                        </p:tgtEl>
                                        <p:attrNameLst>
                                          <p:attrName>style.visibility</p:attrName>
                                        </p:attrNameLst>
                                      </p:cBhvr>
                                      <p:to>
                                        <p:strVal val="visible"/>
                                      </p:to>
                                    </p:set>
                                    <p:animEffect filter="fade" transition="in">
                                      <p:cBhvr>
                                        <p:cTn dur="750"/>
                                        <p:tgtEl>
                                          <p:spTgt spid="306"/>
                                        </p:tgtEl>
                                      </p:cBhvr>
                                    </p:animEffect>
                                  </p:childTnLst>
                                </p:cTn>
                              </p:par>
                            </p:childTnLst>
                          </p:cTn>
                        </p:par>
                        <p:par>
                          <p:cTn fill="hold">
                            <p:stCondLst>
                              <p:cond delay="3750"/>
                            </p:stCondLst>
                            <p:childTnLst>
                              <p:par>
                                <p:cTn fill="hold" nodeType="afterEffect" presetClass="entr" presetID="10" presetSubtype="0">
                                  <p:stCondLst>
                                    <p:cond delay="1500"/>
                                  </p:stCondLst>
                                  <p:childTnLst>
                                    <p:set>
                                      <p:cBhvr>
                                        <p:cTn dur="1" fill="hold">
                                          <p:stCondLst>
                                            <p:cond delay="0"/>
                                          </p:stCondLst>
                                        </p:cTn>
                                        <p:tgtEl>
                                          <p:spTgt spid="312"/>
                                        </p:tgtEl>
                                        <p:attrNameLst>
                                          <p:attrName>style.visibility</p:attrName>
                                        </p:attrNameLst>
                                      </p:cBhvr>
                                      <p:to>
                                        <p:strVal val="visible"/>
                                      </p:to>
                                    </p:set>
                                    <p:animEffect filter="fade" transition="in">
                                      <p:cBhvr>
                                        <p:cTn dur="750"/>
                                        <p:tgtEl>
                                          <p:spTgt spid="312"/>
                                        </p:tgtEl>
                                      </p:cBhvr>
                                    </p:animEffect>
                                  </p:childTnLst>
                                </p:cTn>
                              </p:par>
                            </p:childTnLst>
                          </p:cTn>
                        </p:par>
                        <p:par>
                          <p:cTn fill="hold">
                            <p:stCondLst>
                              <p:cond delay="4500"/>
                            </p:stCondLst>
                            <p:childTnLst>
                              <p:par>
                                <p:cTn fill="hold" nodeType="afterEffect" presetClass="entr" presetID="10" presetSubtype="0">
                                  <p:stCondLst>
                                    <p:cond delay="1500"/>
                                  </p:stCondLst>
                                  <p:childTnLst>
                                    <p:set>
                                      <p:cBhvr>
                                        <p:cTn dur="1" fill="hold">
                                          <p:stCondLst>
                                            <p:cond delay="0"/>
                                          </p:stCondLst>
                                        </p:cTn>
                                        <p:tgtEl>
                                          <p:spTgt spid="318"/>
                                        </p:tgtEl>
                                        <p:attrNameLst>
                                          <p:attrName>style.visibility</p:attrName>
                                        </p:attrNameLst>
                                      </p:cBhvr>
                                      <p:to>
                                        <p:strVal val="visible"/>
                                      </p:to>
                                    </p:set>
                                    <p:animEffect filter="fade" transition="in">
                                      <p:cBhvr>
                                        <p:cTn dur="750"/>
                                        <p:tgtEl>
                                          <p:spTgt spid="318"/>
                                        </p:tgtEl>
                                      </p:cBhvr>
                                    </p:animEffect>
                                  </p:childTnLst>
                                </p:cTn>
                              </p:par>
                            </p:childTnLst>
                          </p:cTn>
                        </p:par>
                        <p:par>
                          <p:cTn fill="hold">
                            <p:stCondLst>
                              <p:cond delay="5250"/>
                            </p:stCondLst>
                            <p:childTnLst>
                              <p:par>
                                <p:cTn fill="hold" nodeType="afterEffect" presetClass="entr" presetID="10" presetSubtype="0">
                                  <p:stCondLst>
                                    <p:cond delay="1500"/>
                                  </p:stCondLst>
                                  <p:childTnLst>
                                    <p:set>
                                      <p:cBhvr>
                                        <p:cTn dur="1" fill="hold">
                                          <p:stCondLst>
                                            <p:cond delay="0"/>
                                          </p:stCondLst>
                                        </p:cTn>
                                        <p:tgtEl>
                                          <p:spTgt spid="336"/>
                                        </p:tgtEl>
                                        <p:attrNameLst>
                                          <p:attrName>style.visibility</p:attrName>
                                        </p:attrNameLst>
                                      </p:cBhvr>
                                      <p:to>
                                        <p:strVal val="visible"/>
                                      </p:to>
                                    </p:set>
                                    <p:animEffect filter="fade" transition="in">
                                      <p:cBhvr>
                                        <p:cTn dur="750"/>
                                        <p:tgtEl>
                                          <p:spTgt spid="336"/>
                                        </p:tgtEl>
                                      </p:cBhvr>
                                    </p:animEffect>
                                  </p:childTnLst>
                                </p:cTn>
                              </p:par>
                            </p:childTnLst>
                          </p:cTn>
                        </p:par>
                        <p:par>
                          <p:cTn fill="hold">
                            <p:stCondLst>
                              <p:cond delay="6000"/>
                            </p:stCondLst>
                            <p:childTnLst>
                              <p:par>
                                <p:cTn fill="hold" nodeType="afterEffect" presetClass="entr" presetID="23" presetSubtype="16">
                                  <p:stCondLst>
                                    <p:cond delay="150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750"/>
                                        <p:tgtEl>
                                          <p:spTgt spid="340"/>
                                        </p:tgtEl>
                                        <p:attrNameLst>
                                          <p:attrName>ppt_w</p:attrName>
                                        </p:attrNameLst>
                                      </p:cBhvr>
                                      <p:tavLst>
                                        <p:tav fmla="" tm="0">
                                          <p:val>
                                            <p:strVal val="0"/>
                                          </p:val>
                                        </p:tav>
                                        <p:tav fmla="" tm="100000">
                                          <p:val>
                                            <p:strVal val="#ppt_w"/>
                                          </p:val>
                                        </p:tav>
                                      </p:tavLst>
                                    </p:anim>
                                    <p:anim calcmode="lin" valueType="num">
                                      <p:cBhvr additive="base">
                                        <p:cTn dur="750"/>
                                        <p:tgtEl>
                                          <p:spTgt spid="34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2250"/>
                                  </p:stCondLst>
                                  <p:childTnLst>
                                    <p:set>
                                      <p:cBhvr>
                                        <p:cTn dur="1" fill="hold">
                                          <p:stCondLst>
                                            <p:cond delay="0"/>
                                          </p:stCondLst>
                                        </p:cTn>
                                        <p:tgtEl>
                                          <p:spTgt spid="327"/>
                                        </p:tgtEl>
                                        <p:attrNameLst>
                                          <p:attrName>style.visibility</p:attrName>
                                        </p:attrNameLst>
                                      </p:cBhvr>
                                      <p:to>
                                        <p:strVal val="visible"/>
                                      </p:to>
                                    </p:set>
                                    <p:animEffect filter="fade" transition="in">
                                      <p:cBhvr>
                                        <p:cTn dur="750"/>
                                        <p:tgtEl>
                                          <p:spTgt spid="327"/>
                                        </p:tgtEl>
                                      </p:cBhvr>
                                    </p:animEffect>
                                  </p:childTnLst>
                                </p:cTn>
                              </p:par>
                              <p:par>
                                <p:cTn fill="hold" nodeType="withEffect" presetClass="entr" presetID="10" presetSubtype="0">
                                  <p:stCondLst>
                                    <p:cond delay="2250"/>
                                  </p:stCondLst>
                                  <p:childTnLst>
                                    <p:set>
                                      <p:cBhvr>
                                        <p:cTn dur="1" fill="hold">
                                          <p:stCondLst>
                                            <p:cond delay="0"/>
                                          </p:stCondLst>
                                        </p:cTn>
                                        <p:tgtEl>
                                          <p:spTgt spid="334"/>
                                        </p:tgtEl>
                                        <p:attrNameLst>
                                          <p:attrName>style.visibility</p:attrName>
                                        </p:attrNameLst>
                                      </p:cBhvr>
                                      <p:to>
                                        <p:strVal val="visible"/>
                                      </p:to>
                                    </p:set>
                                    <p:animEffect filter="fade" transition="in">
                                      <p:cBhvr>
                                        <p:cTn dur="750"/>
                                        <p:tgtEl>
                                          <p:spTgt spid="334"/>
                                        </p:tgtEl>
                                      </p:cBhvr>
                                    </p:animEffect>
                                  </p:childTnLst>
                                </p:cTn>
                              </p:par>
                              <p:par>
                                <p:cTn fill="hold" nodeType="withEffect" presetClass="entr" presetID="10" presetSubtype="0">
                                  <p:stCondLst>
                                    <p:cond delay="2250"/>
                                  </p:stCondLst>
                                  <p:childTnLst>
                                    <p:set>
                                      <p:cBhvr>
                                        <p:cTn dur="1" fill="hold">
                                          <p:stCondLst>
                                            <p:cond delay="0"/>
                                          </p:stCondLst>
                                        </p:cTn>
                                        <p:tgtEl>
                                          <p:spTgt spid="335"/>
                                        </p:tgtEl>
                                        <p:attrNameLst>
                                          <p:attrName>style.visibility</p:attrName>
                                        </p:attrNameLst>
                                      </p:cBhvr>
                                      <p:to>
                                        <p:strVal val="visible"/>
                                      </p:to>
                                    </p:set>
                                    <p:animEffect filter="fade" transition="in">
                                      <p:cBhvr>
                                        <p:cTn dur="750"/>
                                        <p:tgtEl>
                                          <p:spTgt spid="335"/>
                                        </p:tgtEl>
                                      </p:cBhvr>
                                    </p:animEffect>
                                  </p:childTnLst>
                                </p:cTn>
                              </p:par>
                              <p:par>
                                <p:cTn fill="hold" nodeType="withEffect" presetClass="entr" presetID="10" presetSubtype="0">
                                  <p:stCondLst>
                                    <p:cond delay="750"/>
                                  </p:stCondLst>
                                  <p:childTnLst>
                                    <p:set>
                                      <p:cBhvr>
                                        <p:cTn dur="1" fill="hold">
                                          <p:stCondLst>
                                            <p:cond delay="0"/>
                                          </p:stCondLst>
                                        </p:cTn>
                                        <p:tgtEl>
                                          <p:spTgt spid="342"/>
                                        </p:tgtEl>
                                        <p:attrNameLst>
                                          <p:attrName>style.visibility</p:attrName>
                                        </p:attrNameLst>
                                      </p:cBhvr>
                                      <p:to>
                                        <p:strVal val="visible"/>
                                      </p:to>
                                    </p:set>
                                    <p:animEffect filter="fade" transition="in">
                                      <p:cBhvr>
                                        <p:cTn dur="750"/>
                                        <p:tgtEl>
                                          <p:spTgt spid="342"/>
                                        </p:tgtEl>
                                      </p:cBhvr>
                                    </p:animEffect>
                                  </p:childTnLst>
                                </p:cTn>
                              </p:par>
                            </p:childTnLst>
                          </p:cTn>
                        </p:par>
                        <p:par>
                          <p:cTn fill="hold">
                            <p:stCondLst>
                              <p:cond delay="6750"/>
                            </p:stCondLst>
                            <p:childTnLst>
                              <p:par>
                                <p:cTn fill="hold" nodeType="afterEffect" presetClass="entr" presetID="10" presetSubtype="0">
                                  <p:stCondLst>
                                    <p:cond delay="750"/>
                                  </p:stCondLst>
                                  <p:childTnLst>
                                    <p:set>
                                      <p:cBhvr>
                                        <p:cTn dur="1" fill="hold">
                                          <p:stCondLst>
                                            <p:cond delay="0"/>
                                          </p:stCondLst>
                                        </p:cTn>
                                        <p:tgtEl>
                                          <p:spTgt spid="341"/>
                                        </p:tgtEl>
                                        <p:attrNameLst>
                                          <p:attrName>style.visibility</p:attrName>
                                        </p:attrNameLst>
                                      </p:cBhvr>
                                      <p:to>
                                        <p:strVal val="visible"/>
                                      </p:to>
                                    </p:set>
                                    <p:animEffect filter="fade" transition="in">
                                      <p:cBhvr>
                                        <p:cTn dur="750"/>
                                        <p:tgtEl>
                                          <p:spTgt spid="341"/>
                                        </p:tgtEl>
                                      </p:cBhvr>
                                    </p:animEffect>
                                  </p:childTnLst>
                                </p:cTn>
                              </p:par>
                            </p:childTnLst>
                          </p:cTn>
                        </p:par>
                        <p:par>
                          <p:cTn fill="hold">
                            <p:stCondLst>
                              <p:cond delay="7500"/>
                            </p:stCondLst>
                            <p:childTnLst>
                              <p:par>
                                <p:cTn fill="hold" nodeType="afterEffect" presetClass="entr" presetID="10" presetSubtype="0">
                                  <p:stCondLst>
                                    <p:cond delay="75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1250"/>
                                  </p:stCondLst>
                                  <p:childTnLst>
                                    <p:set>
                                      <p:cBhvr>
                                        <p:cTn dur="1" fill="hold">
                                          <p:stCondLst>
                                            <p:cond delay="0"/>
                                          </p:stCondLst>
                                        </p:cTn>
                                        <p:tgtEl>
                                          <p:spTgt spid="346"/>
                                        </p:tgtEl>
                                        <p:attrNameLst>
                                          <p:attrName>style.visibility</p:attrName>
                                        </p:attrNameLst>
                                      </p:cBhvr>
                                      <p:to>
                                        <p:strVal val="visible"/>
                                      </p:to>
                                    </p:set>
                                    <p:animEffect filter="fade" transition="in">
                                      <p:cBhvr>
                                        <p:cTn dur="75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2C32">
                <a:alpha val="88627"/>
              </a:srgbClr>
            </a:gs>
            <a:gs pos="100000">
              <a:schemeClr val="accent1"/>
            </a:gs>
          </a:gsLst>
          <a:path path="circle">
            <a:fillToRect b="100%" l="100%"/>
          </a:path>
          <a:tileRect r="-100%" t="-100%"/>
        </a:gradFill>
      </p:bgPr>
    </p:bg>
    <p:spTree>
      <p:nvGrpSpPr>
        <p:cNvPr id="352" name="Shape 352"/>
        <p:cNvGrpSpPr/>
        <p:nvPr/>
      </p:nvGrpSpPr>
      <p:grpSpPr>
        <a:xfrm>
          <a:off x="0" y="0"/>
          <a:ext cx="0" cy="0"/>
          <a:chOff x="0" y="0"/>
          <a:chExt cx="0" cy="0"/>
        </a:xfrm>
      </p:grpSpPr>
      <p:pic>
        <p:nvPicPr>
          <p:cNvPr id="353" name="Google Shape;353;p13"/>
          <p:cNvPicPr preferRelativeResize="0"/>
          <p:nvPr/>
        </p:nvPicPr>
        <p:blipFill rotWithShape="1">
          <a:blip r:embed="rId3">
            <a:alphaModFix/>
          </a:blip>
          <a:srcRect b="11349" l="0" r="37976" t="12543"/>
          <a:stretch/>
        </p:blipFill>
        <p:spPr>
          <a:xfrm>
            <a:off x="213483" y="1904039"/>
            <a:ext cx="8253736" cy="4394927"/>
          </a:xfrm>
          <a:prstGeom prst="rect">
            <a:avLst/>
          </a:prstGeom>
          <a:noFill/>
          <a:ln>
            <a:noFill/>
          </a:ln>
        </p:spPr>
      </p:pic>
      <p:sp>
        <p:nvSpPr>
          <p:cNvPr id="354" name="Google Shape;354;p13"/>
          <p:cNvSpPr/>
          <p:nvPr/>
        </p:nvSpPr>
        <p:spPr>
          <a:xfrm>
            <a:off x="9166416" y="1517244"/>
            <a:ext cx="2360484" cy="563401"/>
          </a:xfrm>
          <a:prstGeom prst="rect">
            <a:avLst/>
          </a:prstGeom>
          <a:solidFill>
            <a:srgbClr val="BE28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estrial"/>
              <a:buNone/>
            </a:pPr>
            <a:r>
              <a:t/>
            </a:r>
            <a:endParaRPr b="0" i="0" sz="1800" u="none" cap="none" strike="noStrike">
              <a:solidFill>
                <a:srgbClr val="FEF7C9"/>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55" name="Google Shape;355;p13"/>
          <p:cNvSpPr/>
          <p:nvPr/>
        </p:nvSpPr>
        <p:spPr>
          <a:xfrm>
            <a:off x="7267789" y="1789651"/>
            <a:ext cx="1687525" cy="199712"/>
          </a:xfrm>
          <a:custGeom>
            <a:rect b="b" l="l" r="r" t="t"/>
            <a:pathLst>
              <a:path extrusionOk="0" h="280533" w="2992256">
                <a:moveTo>
                  <a:pt x="0" y="280533"/>
                </a:moveTo>
                <a:lnTo>
                  <a:pt x="43543" y="4762"/>
                </a:lnTo>
                <a:lnTo>
                  <a:pt x="2992256" y="0"/>
                </a:lnTo>
              </a:path>
            </a:pathLst>
          </a:cu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estrial"/>
              <a:buNone/>
            </a:pPr>
            <a:r>
              <a:t/>
            </a:r>
            <a:endParaRPr b="1" i="0" sz="1800" u="none" cap="none" strike="noStrike">
              <a:solidFill>
                <a:srgbClr val="FFEF93"/>
              </a:solidFill>
              <a:highlight>
                <a:srgbClr val="FFFF00"/>
              </a:highlight>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56" name="Google Shape;356;p13"/>
          <p:cNvSpPr/>
          <p:nvPr/>
        </p:nvSpPr>
        <p:spPr>
          <a:xfrm>
            <a:off x="6667612" y="1384146"/>
            <a:ext cx="2360484" cy="423321"/>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Clr>
                <a:srgbClr val="FEF7C9"/>
              </a:buClr>
              <a:buSzPts val="1800"/>
              <a:buFont typeface="Arial"/>
              <a:buNone/>
            </a:pPr>
            <a:r>
              <a:rPr b="0" i="0" lang="en-US" sz="1800" u="none" cap="none" strike="noStrike">
                <a:solidFill>
                  <a:srgbClr val="FEF7C9"/>
                </a:solidFill>
                <a:latin typeface="Arial"/>
                <a:ea typeface="Arial"/>
                <a:cs typeface="Arial"/>
                <a:sym typeface="Arial"/>
              </a:rPr>
              <a:t>TOP 5</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57" name="Google Shape;357;p13"/>
          <p:cNvSpPr/>
          <p:nvPr/>
        </p:nvSpPr>
        <p:spPr>
          <a:xfrm>
            <a:off x="9132994" y="1517244"/>
            <a:ext cx="3914193" cy="523605"/>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FEF7C9"/>
              </a:buClr>
              <a:buSzPts val="2400"/>
              <a:buFont typeface="Arial"/>
              <a:buNone/>
            </a:pPr>
            <a:r>
              <a:rPr b="1" i="0" lang="en-US" sz="2400" u="none" cap="none" strike="noStrike">
                <a:solidFill>
                  <a:srgbClr val="FEF7C9"/>
                </a:solidFill>
                <a:latin typeface="Arial"/>
                <a:ea typeface="Arial"/>
                <a:cs typeface="Arial"/>
                <a:sym typeface="Arial"/>
              </a:rPr>
              <a:t>1. Credit issues</a:t>
            </a:r>
            <a:endParaRPr b="1" i="0" sz="2400" u="none" cap="none" strike="noStrike">
              <a:solidFill>
                <a:srgbClr val="FEF7C9"/>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58" name="Google Shape;358;p13"/>
          <p:cNvCxnSpPr/>
          <p:nvPr/>
        </p:nvCxnSpPr>
        <p:spPr>
          <a:xfrm>
            <a:off x="7194351" y="2050517"/>
            <a:ext cx="190417" cy="0"/>
          </a:xfrm>
          <a:prstGeom prst="straightConnector1">
            <a:avLst/>
          </a:prstGeom>
          <a:noFill/>
          <a:ln cap="flat" cmpd="sng" w="19050">
            <a:solidFill>
              <a:schemeClr val="accent2"/>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59" name="Google Shape;359;p13"/>
          <p:cNvSpPr/>
          <p:nvPr/>
        </p:nvSpPr>
        <p:spPr>
          <a:xfrm>
            <a:off x="267345" y="0"/>
            <a:ext cx="7345361" cy="132100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FFFFFF"/>
              </a:buClr>
              <a:buSzPts val="3200"/>
              <a:buFont typeface="Arial"/>
              <a:buNone/>
            </a:pPr>
            <a:r>
              <a:rPr b="0" i="0" lang="en-US" sz="3200" u="none" cap="none" strike="noStrike">
                <a:solidFill>
                  <a:srgbClr val="FFFFFF"/>
                </a:solidFill>
                <a:latin typeface="Arial"/>
                <a:ea typeface="Arial"/>
                <a:cs typeface="Arial"/>
                <a:sym typeface="Arial"/>
              </a:rPr>
              <a:t>Percentage of different complained products and services in USA</a:t>
            </a:r>
            <a:endParaRPr b="0" i="0" sz="3200" u="none" cap="none" strike="noStrike">
              <a:solidFill>
                <a:srgbClr val="FFFFFF"/>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60" name="Google Shape;360;p13"/>
          <p:cNvCxnSpPr/>
          <p:nvPr/>
        </p:nvCxnSpPr>
        <p:spPr>
          <a:xfrm>
            <a:off x="411763" y="1384146"/>
            <a:ext cx="522514" cy="0"/>
          </a:xfrm>
          <a:prstGeom prst="straightConnector1">
            <a:avLst/>
          </a:prstGeom>
          <a:noFill/>
          <a:ln cap="flat" cmpd="sng" w="25400">
            <a:solidFill>
              <a:srgbClr val="D9BA00"/>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61" name="Google Shape;361;p13"/>
          <p:cNvSpPr/>
          <p:nvPr/>
        </p:nvSpPr>
        <p:spPr>
          <a:xfrm>
            <a:off x="10585755" y="5845413"/>
            <a:ext cx="625427" cy="579076"/>
          </a:xfrm>
          <a:custGeom>
            <a:rect b="b" l="l" r="r" t="t"/>
            <a:pathLst>
              <a:path extrusionOk="0" h="2721" w="2939">
                <a:moveTo>
                  <a:pt x="2924" y="1158"/>
                </a:moveTo>
                <a:cubicBezTo>
                  <a:pt x="2557" y="521"/>
                  <a:pt x="2557" y="521"/>
                  <a:pt x="2557" y="521"/>
                </a:cubicBezTo>
                <a:cubicBezTo>
                  <a:pt x="2541" y="494"/>
                  <a:pt x="2513" y="478"/>
                  <a:pt x="2482" y="478"/>
                </a:cubicBezTo>
                <a:cubicBezTo>
                  <a:pt x="2347" y="478"/>
                  <a:pt x="2347" y="478"/>
                  <a:pt x="2347" y="478"/>
                </a:cubicBezTo>
                <a:cubicBezTo>
                  <a:pt x="2096" y="43"/>
                  <a:pt x="2096" y="43"/>
                  <a:pt x="2096" y="43"/>
                </a:cubicBezTo>
                <a:cubicBezTo>
                  <a:pt x="2081" y="16"/>
                  <a:pt x="2052" y="0"/>
                  <a:pt x="2021" y="0"/>
                </a:cubicBezTo>
                <a:cubicBezTo>
                  <a:pt x="1286" y="0"/>
                  <a:pt x="1286" y="0"/>
                  <a:pt x="1286" y="0"/>
                </a:cubicBezTo>
                <a:cubicBezTo>
                  <a:pt x="1255" y="0"/>
                  <a:pt x="1226" y="16"/>
                  <a:pt x="1211" y="43"/>
                </a:cubicBezTo>
                <a:cubicBezTo>
                  <a:pt x="1144" y="159"/>
                  <a:pt x="1144" y="159"/>
                  <a:pt x="1144" y="159"/>
                </a:cubicBezTo>
                <a:cubicBezTo>
                  <a:pt x="642" y="159"/>
                  <a:pt x="642" y="159"/>
                  <a:pt x="642" y="159"/>
                </a:cubicBezTo>
                <a:cubicBezTo>
                  <a:pt x="611" y="159"/>
                  <a:pt x="583" y="176"/>
                  <a:pt x="567" y="203"/>
                </a:cubicBezTo>
                <a:cubicBezTo>
                  <a:pt x="199" y="839"/>
                  <a:pt x="199" y="839"/>
                  <a:pt x="199" y="839"/>
                </a:cubicBezTo>
                <a:cubicBezTo>
                  <a:pt x="184" y="866"/>
                  <a:pt x="184" y="899"/>
                  <a:pt x="199" y="926"/>
                </a:cubicBezTo>
                <a:cubicBezTo>
                  <a:pt x="266" y="1042"/>
                  <a:pt x="266" y="1042"/>
                  <a:pt x="266" y="1042"/>
                </a:cubicBezTo>
                <a:cubicBezTo>
                  <a:pt x="16" y="1476"/>
                  <a:pt x="16" y="1476"/>
                  <a:pt x="16" y="1476"/>
                </a:cubicBezTo>
                <a:cubicBezTo>
                  <a:pt x="0" y="1503"/>
                  <a:pt x="0" y="1536"/>
                  <a:pt x="16" y="1563"/>
                </a:cubicBezTo>
                <a:cubicBezTo>
                  <a:pt x="383" y="2200"/>
                  <a:pt x="383" y="2200"/>
                  <a:pt x="383" y="2200"/>
                </a:cubicBezTo>
                <a:cubicBezTo>
                  <a:pt x="399" y="2227"/>
                  <a:pt x="427" y="2243"/>
                  <a:pt x="458" y="2243"/>
                </a:cubicBezTo>
                <a:cubicBezTo>
                  <a:pt x="592" y="2243"/>
                  <a:pt x="592" y="2243"/>
                  <a:pt x="592" y="2243"/>
                </a:cubicBezTo>
                <a:cubicBezTo>
                  <a:pt x="843" y="2678"/>
                  <a:pt x="843" y="2678"/>
                  <a:pt x="843" y="2678"/>
                </a:cubicBezTo>
                <a:cubicBezTo>
                  <a:pt x="858" y="2704"/>
                  <a:pt x="887" y="2721"/>
                  <a:pt x="918" y="2721"/>
                </a:cubicBezTo>
                <a:cubicBezTo>
                  <a:pt x="1653" y="2721"/>
                  <a:pt x="1653" y="2721"/>
                  <a:pt x="1653" y="2721"/>
                </a:cubicBezTo>
                <a:cubicBezTo>
                  <a:pt x="1684" y="2721"/>
                  <a:pt x="1713" y="2704"/>
                  <a:pt x="1728" y="2678"/>
                </a:cubicBezTo>
                <a:cubicBezTo>
                  <a:pt x="1795" y="2562"/>
                  <a:pt x="1795" y="2562"/>
                  <a:pt x="1795" y="2562"/>
                </a:cubicBezTo>
                <a:cubicBezTo>
                  <a:pt x="2297" y="2562"/>
                  <a:pt x="2297" y="2562"/>
                  <a:pt x="2297" y="2562"/>
                </a:cubicBezTo>
                <a:cubicBezTo>
                  <a:pt x="2328" y="2562"/>
                  <a:pt x="2357" y="2545"/>
                  <a:pt x="2372" y="2518"/>
                </a:cubicBezTo>
                <a:cubicBezTo>
                  <a:pt x="2740" y="1881"/>
                  <a:pt x="2740" y="1881"/>
                  <a:pt x="2740" y="1881"/>
                </a:cubicBezTo>
                <a:cubicBezTo>
                  <a:pt x="2755" y="1855"/>
                  <a:pt x="2755" y="1822"/>
                  <a:pt x="2740" y="1795"/>
                </a:cubicBezTo>
                <a:cubicBezTo>
                  <a:pt x="2673" y="1679"/>
                  <a:pt x="2673" y="1679"/>
                  <a:pt x="2673" y="1679"/>
                </a:cubicBezTo>
                <a:cubicBezTo>
                  <a:pt x="2924" y="1244"/>
                  <a:pt x="2924" y="1244"/>
                  <a:pt x="2924" y="1244"/>
                </a:cubicBezTo>
                <a:cubicBezTo>
                  <a:pt x="2939" y="1218"/>
                  <a:pt x="2939" y="1185"/>
                  <a:pt x="2924" y="1158"/>
                </a:cubicBezTo>
                <a:close/>
                <a:moveTo>
                  <a:pt x="2289" y="1505"/>
                </a:moveTo>
                <a:cubicBezTo>
                  <a:pt x="1587" y="1505"/>
                  <a:pt x="1587" y="1505"/>
                  <a:pt x="1587" y="1505"/>
                </a:cubicBezTo>
                <a:cubicBezTo>
                  <a:pt x="1850" y="1049"/>
                  <a:pt x="1850" y="1049"/>
                  <a:pt x="1850" y="1049"/>
                </a:cubicBezTo>
                <a:cubicBezTo>
                  <a:pt x="1852" y="1045"/>
                  <a:pt x="1852" y="1039"/>
                  <a:pt x="1850" y="1035"/>
                </a:cubicBezTo>
                <a:cubicBezTo>
                  <a:pt x="1311" y="101"/>
                  <a:pt x="1311" y="101"/>
                  <a:pt x="1311" y="101"/>
                </a:cubicBezTo>
                <a:cubicBezTo>
                  <a:pt x="2013" y="101"/>
                  <a:pt x="2013" y="101"/>
                  <a:pt x="2013" y="101"/>
                </a:cubicBezTo>
                <a:cubicBezTo>
                  <a:pt x="2285" y="571"/>
                  <a:pt x="2285" y="571"/>
                  <a:pt x="2285" y="571"/>
                </a:cubicBezTo>
                <a:cubicBezTo>
                  <a:pt x="2285" y="571"/>
                  <a:pt x="2285" y="571"/>
                  <a:pt x="2285" y="571"/>
                </a:cubicBezTo>
                <a:cubicBezTo>
                  <a:pt x="2556" y="1042"/>
                  <a:pt x="2556" y="1042"/>
                  <a:pt x="2556" y="1042"/>
                </a:cubicBezTo>
                <a:cubicBezTo>
                  <a:pt x="2289" y="1505"/>
                  <a:pt x="2289" y="1505"/>
                  <a:pt x="2289" y="1505"/>
                </a:cubicBezTo>
                <a:close/>
                <a:moveTo>
                  <a:pt x="2489" y="1216"/>
                </a:moveTo>
                <a:cubicBezTo>
                  <a:pt x="2824" y="1216"/>
                  <a:pt x="2824" y="1216"/>
                  <a:pt x="2824" y="1216"/>
                </a:cubicBezTo>
                <a:cubicBezTo>
                  <a:pt x="2573" y="1650"/>
                  <a:pt x="2573" y="1650"/>
                  <a:pt x="2573" y="1650"/>
                </a:cubicBezTo>
                <a:cubicBezTo>
                  <a:pt x="2406" y="1360"/>
                  <a:pt x="2406" y="1360"/>
                  <a:pt x="2406" y="1360"/>
                </a:cubicBezTo>
                <a:cubicBezTo>
                  <a:pt x="2489" y="1216"/>
                  <a:pt x="2489" y="1216"/>
                  <a:pt x="2489" y="1216"/>
                </a:cubicBezTo>
                <a:close/>
                <a:moveTo>
                  <a:pt x="1821" y="1042"/>
                </a:moveTo>
                <a:cubicBezTo>
                  <a:pt x="1562" y="1491"/>
                  <a:pt x="1562" y="1491"/>
                  <a:pt x="1562" y="1491"/>
                </a:cubicBezTo>
                <a:cubicBezTo>
                  <a:pt x="1486" y="1360"/>
                  <a:pt x="1486" y="1360"/>
                  <a:pt x="1486" y="1360"/>
                </a:cubicBezTo>
                <a:cubicBezTo>
                  <a:pt x="1574" y="1208"/>
                  <a:pt x="1574" y="1208"/>
                  <a:pt x="1574" y="1208"/>
                </a:cubicBezTo>
                <a:cubicBezTo>
                  <a:pt x="1574" y="1208"/>
                  <a:pt x="1574" y="1208"/>
                  <a:pt x="1574" y="1208"/>
                </a:cubicBezTo>
                <a:cubicBezTo>
                  <a:pt x="1575" y="1207"/>
                  <a:pt x="1575" y="1206"/>
                  <a:pt x="1575" y="1205"/>
                </a:cubicBezTo>
                <a:cubicBezTo>
                  <a:pt x="1575" y="1205"/>
                  <a:pt x="1575" y="1205"/>
                  <a:pt x="1576" y="1205"/>
                </a:cubicBezTo>
                <a:cubicBezTo>
                  <a:pt x="1576" y="1204"/>
                  <a:pt x="1576" y="1202"/>
                  <a:pt x="1576" y="1201"/>
                </a:cubicBezTo>
                <a:cubicBezTo>
                  <a:pt x="1576" y="1200"/>
                  <a:pt x="1576" y="1199"/>
                  <a:pt x="1576" y="1198"/>
                </a:cubicBezTo>
                <a:cubicBezTo>
                  <a:pt x="1575" y="1198"/>
                  <a:pt x="1575" y="1197"/>
                  <a:pt x="1575" y="1197"/>
                </a:cubicBezTo>
                <a:cubicBezTo>
                  <a:pt x="1575" y="1196"/>
                  <a:pt x="1575" y="1195"/>
                  <a:pt x="1574" y="1195"/>
                </a:cubicBezTo>
                <a:cubicBezTo>
                  <a:pt x="1574" y="1194"/>
                  <a:pt x="1574" y="1194"/>
                  <a:pt x="1574" y="1194"/>
                </a:cubicBezTo>
                <a:cubicBezTo>
                  <a:pt x="1206" y="557"/>
                  <a:pt x="1206" y="557"/>
                  <a:pt x="1206" y="557"/>
                </a:cubicBezTo>
                <a:cubicBezTo>
                  <a:pt x="1204" y="553"/>
                  <a:pt x="1199" y="550"/>
                  <a:pt x="1194" y="550"/>
                </a:cubicBezTo>
                <a:cubicBezTo>
                  <a:pt x="1035" y="550"/>
                  <a:pt x="1035" y="550"/>
                  <a:pt x="1035" y="550"/>
                </a:cubicBezTo>
                <a:cubicBezTo>
                  <a:pt x="1286" y="115"/>
                  <a:pt x="1286" y="115"/>
                  <a:pt x="1286" y="115"/>
                </a:cubicBezTo>
                <a:cubicBezTo>
                  <a:pt x="1821" y="1042"/>
                  <a:pt x="1821" y="1042"/>
                  <a:pt x="1821" y="1042"/>
                </a:cubicBezTo>
                <a:close/>
                <a:moveTo>
                  <a:pt x="1002" y="550"/>
                </a:moveTo>
                <a:cubicBezTo>
                  <a:pt x="834" y="550"/>
                  <a:pt x="834" y="550"/>
                  <a:pt x="834" y="550"/>
                </a:cubicBezTo>
                <a:cubicBezTo>
                  <a:pt x="667" y="260"/>
                  <a:pt x="667" y="260"/>
                  <a:pt x="667" y="260"/>
                </a:cubicBezTo>
                <a:cubicBezTo>
                  <a:pt x="1169" y="260"/>
                  <a:pt x="1169" y="260"/>
                  <a:pt x="1169" y="260"/>
                </a:cubicBezTo>
                <a:cubicBezTo>
                  <a:pt x="1002" y="550"/>
                  <a:pt x="1002" y="550"/>
                  <a:pt x="1002" y="550"/>
                </a:cubicBezTo>
                <a:close/>
                <a:moveTo>
                  <a:pt x="801" y="550"/>
                </a:moveTo>
                <a:cubicBezTo>
                  <a:pt x="642" y="550"/>
                  <a:pt x="642" y="550"/>
                  <a:pt x="642" y="550"/>
                </a:cubicBezTo>
                <a:cubicBezTo>
                  <a:pt x="637" y="550"/>
                  <a:pt x="632" y="553"/>
                  <a:pt x="630" y="557"/>
                </a:cubicBezTo>
                <a:cubicBezTo>
                  <a:pt x="366" y="1013"/>
                  <a:pt x="366" y="1013"/>
                  <a:pt x="366" y="1013"/>
                </a:cubicBezTo>
                <a:cubicBezTo>
                  <a:pt x="291" y="883"/>
                  <a:pt x="291" y="883"/>
                  <a:pt x="291" y="883"/>
                </a:cubicBezTo>
                <a:cubicBezTo>
                  <a:pt x="642" y="275"/>
                  <a:pt x="642" y="275"/>
                  <a:pt x="642" y="275"/>
                </a:cubicBezTo>
                <a:cubicBezTo>
                  <a:pt x="801" y="550"/>
                  <a:pt x="801" y="550"/>
                  <a:pt x="801" y="550"/>
                </a:cubicBezTo>
                <a:close/>
                <a:moveTo>
                  <a:pt x="379" y="1049"/>
                </a:moveTo>
                <a:cubicBezTo>
                  <a:pt x="650" y="579"/>
                  <a:pt x="650" y="579"/>
                  <a:pt x="650" y="579"/>
                </a:cubicBezTo>
                <a:cubicBezTo>
                  <a:pt x="826" y="579"/>
                  <a:pt x="826" y="579"/>
                  <a:pt x="826" y="579"/>
                </a:cubicBezTo>
                <a:cubicBezTo>
                  <a:pt x="826" y="579"/>
                  <a:pt x="826" y="579"/>
                  <a:pt x="826" y="579"/>
                </a:cubicBezTo>
                <a:cubicBezTo>
                  <a:pt x="826" y="579"/>
                  <a:pt x="826" y="579"/>
                  <a:pt x="826" y="579"/>
                </a:cubicBezTo>
                <a:cubicBezTo>
                  <a:pt x="1185" y="579"/>
                  <a:pt x="1185" y="579"/>
                  <a:pt x="1185" y="579"/>
                </a:cubicBezTo>
                <a:cubicBezTo>
                  <a:pt x="1537" y="1187"/>
                  <a:pt x="1537" y="1187"/>
                  <a:pt x="1537" y="1187"/>
                </a:cubicBezTo>
                <a:cubicBezTo>
                  <a:pt x="1010" y="1187"/>
                  <a:pt x="1010" y="1187"/>
                  <a:pt x="1010" y="1187"/>
                </a:cubicBezTo>
                <a:cubicBezTo>
                  <a:pt x="1005" y="1187"/>
                  <a:pt x="1000" y="1190"/>
                  <a:pt x="997" y="1194"/>
                </a:cubicBezTo>
                <a:cubicBezTo>
                  <a:pt x="458" y="2128"/>
                  <a:pt x="458" y="2128"/>
                  <a:pt x="458" y="2128"/>
                </a:cubicBezTo>
                <a:cubicBezTo>
                  <a:pt x="107" y="1520"/>
                  <a:pt x="107" y="1520"/>
                  <a:pt x="107" y="1520"/>
                </a:cubicBezTo>
                <a:cubicBezTo>
                  <a:pt x="379" y="1049"/>
                  <a:pt x="379" y="1049"/>
                  <a:pt x="379" y="1049"/>
                </a:cubicBezTo>
                <a:close/>
                <a:moveTo>
                  <a:pt x="1018" y="1216"/>
                </a:moveTo>
                <a:cubicBezTo>
                  <a:pt x="1537" y="1216"/>
                  <a:pt x="1537" y="1216"/>
                  <a:pt x="1537" y="1216"/>
                </a:cubicBezTo>
                <a:cubicBezTo>
                  <a:pt x="1461" y="1346"/>
                  <a:pt x="1461" y="1346"/>
                  <a:pt x="1461" y="1346"/>
                </a:cubicBezTo>
                <a:cubicBezTo>
                  <a:pt x="1286" y="1346"/>
                  <a:pt x="1286" y="1346"/>
                  <a:pt x="1286" y="1346"/>
                </a:cubicBezTo>
                <a:cubicBezTo>
                  <a:pt x="1286" y="1346"/>
                  <a:pt x="1285" y="1346"/>
                  <a:pt x="1285" y="1346"/>
                </a:cubicBezTo>
                <a:cubicBezTo>
                  <a:pt x="1283" y="1346"/>
                  <a:pt x="1281" y="1347"/>
                  <a:pt x="1279" y="1348"/>
                </a:cubicBezTo>
                <a:cubicBezTo>
                  <a:pt x="1279" y="1348"/>
                  <a:pt x="1278" y="1348"/>
                  <a:pt x="1278" y="1348"/>
                </a:cubicBezTo>
                <a:cubicBezTo>
                  <a:pt x="1277" y="1349"/>
                  <a:pt x="1277" y="1349"/>
                  <a:pt x="1276" y="1350"/>
                </a:cubicBezTo>
                <a:cubicBezTo>
                  <a:pt x="1276" y="1350"/>
                  <a:pt x="1276" y="1350"/>
                  <a:pt x="1275" y="1350"/>
                </a:cubicBezTo>
                <a:cubicBezTo>
                  <a:pt x="1275" y="1351"/>
                  <a:pt x="1274" y="1352"/>
                  <a:pt x="1273" y="1353"/>
                </a:cubicBezTo>
                <a:cubicBezTo>
                  <a:pt x="905" y="1990"/>
                  <a:pt x="905" y="1990"/>
                  <a:pt x="905" y="1990"/>
                </a:cubicBezTo>
                <a:cubicBezTo>
                  <a:pt x="903" y="1995"/>
                  <a:pt x="903" y="2000"/>
                  <a:pt x="905" y="2005"/>
                </a:cubicBezTo>
                <a:cubicBezTo>
                  <a:pt x="985" y="2142"/>
                  <a:pt x="985" y="2142"/>
                  <a:pt x="985" y="2142"/>
                </a:cubicBezTo>
                <a:cubicBezTo>
                  <a:pt x="483" y="2142"/>
                  <a:pt x="483" y="2142"/>
                  <a:pt x="483" y="2142"/>
                </a:cubicBezTo>
                <a:cubicBezTo>
                  <a:pt x="1018" y="1216"/>
                  <a:pt x="1018" y="1216"/>
                  <a:pt x="1018" y="1216"/>
                </a:cubicBezTo>
                <a:close/>
                <a:moveTo>
                  <a:pt x="1002" y="2171"/>
                </a:moveTo>
                <a:cubicBezTo>
                  <a:pt x="1085" y="2316"/>
                  <a:pt x="1085" y="2316"/>
                  <a:pt x="1085" y="2316"/>
                </a:cubicBezTo>
                <a:cubicBezTo>
                  <a:pt x="918" y="2606"/>
                  <a:pt x="918" y="2606"/>
                  <a:pt x="918" y="2606"/>
                </a:cubicBezTo>
                <a:cubicBezTo>
                  <a:pt x="667" y="2171"/>
                  <a:pt x="667" y="2171"/>
                  <a:pt x="667" y="2171"/>
                </a:cubicBezTo>
                <a:cubicBezTo>
                  <a:pt x="1002" y="2171"/>
                  <a:pt x="1002" y="2171"/>
                  <a:pt x="1002" y="2171"/>
                </a:cubicBezTo>
                <a:close/>
                <a:moveTo>
                  <a:pt x="1102" y="2345"/>
                </a:moveTo>
                <a:cubicBezTo>
                  <a:pt x="1181" y="2482"/>
                  <a:pt x="1181" y="2482"/>
                  <a:pt x="1181" y="2482"/>
                </a:cubicBezTo>
                <a:cubicBezTo>
                  <a:pt x="1184" y="2487"/>
                  <a:pt x="1189" y="2490"/>
                  <a:pt x="1194" y="2490"/>
                </a:cubicBezTo>
                <a:cubicBezTo>
                  <a:pt x="1720" y="2490"/>
                  <a:pt x="1720" y="2490"/>
                  <a:pt x="1720" y="2490"/>
                </a:cubicBezTo>
                <a:cubicBezTo>
                  <a:pt x="1645" y="2620"/>
                  <a:pt x="1645" y="2620"/>
                  <a:pt x="1645" y="2620"/>
                </a:cubicBezTo>
                <a:cubicBezTo>
                  <a:pt x="943" y="2620"/>
                  <a:pt x="943" y="2620"/>
                  <a:pt x="943" y="2620"/>
                </a:cubicBezTo>
                <a:cubicBezTo>
                  <a:pt x="1102" y="2345"/>
                  <a:pt x="1102" y="2345"/>
                  <a:pt x="1102" y="2345"/>
                </a:cubicBezTo>
                <a:close/>
                <a:moveTo>
                  <a:pt x="1202" y="2461"/>
                </a:moveTo>
                <a:cubicBezTo>
                  <a:pt x="935" y="1997"/>
                  <a:pt x="935" y="1997"/>
                  <a:pt x="935" y="1997"/>
                </a:cubicBezTo>
                <a:cubicBezTo>
                  <a:pt x="1286" y="1389"/>
                  <a:pt x="1286" y="1389"/>
                  <a:pt x="1286" y="1389"/>
                </a:cubicBezTo>
                <a:cubicBezTo>
                  <a:pt x="1549" y="1845"/>
                  <a:pt x="1549" y="1845"/>
                  <a:pt x="1549" y="1845"/>
                </a:cubicBezTo>
                <a:cubicBezTo>
                  <a:pt x="1552" y="1850"/>
                  <a:pt x="1556" y="1853"/>
                  <a:pt x="1562" y="1853"/>
                </a:cubicBezTo>
                <a:cubicBezTo>
                  <a:pt x="2640" y="1853"/>
                  <a:pt x="2640" y="1853"/>
                  <a:pt x="2640" y="1853"/>
                </a:cubicBezTo>
                <a:cubicBezTo>
                  <a:pt x="2289" y="2461"/>
                  <a:pt x="2289" y="2461"/>
                  <a:pt x="2289" y="2461"/>
                </a:cubicBezTo>
                <a:cubicBezTo>
                  <a:pt x="1202" y="2461"/>
                  <a:pt x="1202" y="2461"/>
                  <a:pt x="1202" y="2461"/>
                </a:cubicBezTo>
                <a:close/>
                <a:moveTo>
                  <a:pt x="1570" y="1824"/>
                </a:moveTo>
                <a:cubicBezTo>
                  <a:pt x="1311" y="1375"/>
                  <a:pt x="1311" y="1375"/>
                  <a:pt x="1311" y="1375"/>
                </a:cubicBezTo>
                <a:cubicBezTo>
                  <a:pt x="1461" y="1375"/>
                  <a:pt x="1461" y="1375"/>
                  <a:pt x="1461" y="1375"/>
                </a:cubicBezTo>
                <a:cubicBezTo>
                  <a:pt x="1549" y="1527"/>
                  <a:pt x="1549" y="1527"/>
                  <a:pt x="1549" y="1527"/>
                </a:cubicBezTo>
                <a:cubicBezTo>
                  <a:pt x="1549" y="1527"/>
                  <a:pt x="1549" y="1527"/>
                  <a:pt x="1550" y="1528"/>
                </a:cubicBezTo>
                <a:cubicBezTo>
                  <a:pt x="1550" y="1528"/>
                  <a:pt x="1550" y="1528"/>
                  <a:pt x="1550" y="1529"/>
                </a:cubicBezTo>
                <a:cubicBezTo>
                  <a:pt x="1551" y="1529"/>
                  <a:pt x="1551" y="1530"/>
                  <a:pt x="1551" y="1530"/>
                </a:cubicBezTo>
                <a:cubicBezTo>
                  <a:pt x="1552" y="1530"/>
                  <a:pt x="1552" y="1530"/>
                  <a:pt x="1552" y="1531"/>
                </a:cubicBezTo>
                <a:cubicBezTo>
                  <a:pt x="1553" y="1531"/>
                  <a:pt x="1553" y="1531"/>
                  <a:pt x="1554" y="1532"/>
                </a:cubicBezTo>
                <a:cubicBezTo>
                  <a:pt x="1554" y="1532"/>
                  <a:pt x="1554" y="1532"/>
                  <a:pt x="1554" y="1532"/>
                </a:cubicBezTo>
                <a:cubicBezTo>
                  <a:pt x="1554" y="1532"/>
                  <a:pt x="1555" y="1532"/>
                  <a:pt x="1555" y="1532"/>
                </a:cubicBezTo>
                <a:cubicBezTo>
                  <a:pt x="1556" y="1533"/>
                  <a:pt x="1557" y="1533"/>
                  <a:pt x="1558" y="1534"/>
                </a:cubicBezTo>
                <a:cubicBezTo>
                  <a:pt x="1558" y="1534"/>
                  <a:pt x="1558" y="1534"/>
                  <a:pt x="1558" y="1534"/>
                </a:cubicBezTo>
                <a:cubicBezTo>
                  <a:pt x="1559" y="1534"/>
                  <a:pt x="1560" y="1534"/>
                  <a:pt x="1561" y="1534"/>
                </a:cubicBezTo>
                <a:cubicBezTo>
                  <a:pt x="1561" y="1534"/>
                  <a:pt x="1561" y="1534"/>
                  <a:pt x="1562" y="1534"/>
                </a:cubicBezTo>
                <a:cubicBezTo>
                  <a:pt x="1562" y="1534"/>
                  <a:pt x="1562" y="1534"/>
                  <a:pt x="1562" y="1534"/>
                </a:cubicBezTo>
                <a:cubicBezTo>
                  <a:pt x="1562" y="1534"/>
                  <a:pt x="1562" y="1534"/>
                  <a:pt x="1563" y="1534"/>
                </a:cubicBezTo>
                <a:cubicBezTo>
                  <a:pt x="2297" y="1534"/>
                  <a:pt x="2297" y="1534"/>
                  <a:pt x="2297" y="1534"/>
                </a:cubicBezTo>
                <a:cubicBezTo>
                  <a:pt x="2302" y="1534"/>
                  <a:pt x="2307" y="1531"/>
                  <a:pt x="2309" y="1527"/>
                </a:cubicBezTo>
                <a:cubicBezTo>
                  <a:pt x="2389" y="1389"/>
                  <a:pt x="2389" y="1389"/>
                  <a:pt x="2389" y="1389"/>
                </a:cubicBezTo>
                <a:cubicBezTo>
                  <a:pt x="2560" y="1686"/>
                  <a:pt x="2560" y="1686"/>
                  <a:pt x="2560" y="1686"/>
                </a:cubicBezTo>
                <a:cubicBezTo>
                  <a:pt x="2560" y="1686"/>
                  <a:pt x="2560" y="1686"/>
                  <a:pt x="2560" y="1686"/>
                </a:cubicBezTo>
                <a:cubicBezTo>
                  <a:pt x="2640" y="1824"/>
                  <a:pt x="2640" y="1824"/>
                  <a:pt x="2640" y="1824"/>
                </a:cubicBezTo>
                <a:cubicBezTo>
                  <a:pt x="1570" y="1824"/>
                  <a:pt x="1570" y="1824"/>
                  <a:pt x="1570" y="1824"/>
                </a:cubicBezTo>
                <a:close/>
                <a:moveTo>
                  <a:pt x="2506" y="1187"/>
                </a:moveTo>
                <a:cubicBezTo>
                  <a:pt x="2585" y="1049"/>
                  <a:pt x="2585" y="1049"/>
                  <a:pt x="2585" y="1049"/>
                </a:cubicBezTo>
                <a:cubicBezTo>
                  <a:pt x="2588" y="1045"/>
                  <a:pt x="2588" y="1039"/>
                  <a:pt x="2585" y="1035"/>
                </a:cubicBezTo>
                <a:cubicBezTo>
                  <a:pt x="2322" y="579"/>
                  <a:pt x="2322" y="579"/>
                  <a:pt x="2322" y="579"/>
                </a:cubicBezTo>
                <a:cubicBezTo>
                  <a:pt x="2473" y="579"/>
                  <a:pt x="2473" y="579"/>
                  <a:pt x="2473" y="579"/>
                </a:cubicBezTo>
                <a:cubicBezTo>
                  <a:pt x="2824" y="1187"/>
                  <a:pt x="2824" y="1187"/>
                  <a:pt x="2824" y="1187"/>
                </a:cubicBezTo>
                <a:cubicBezTo>
                  <a:pt x="2506" y="1187"/>
                  <a:pt x="2506" y="1187"/>
                  <a:pt x="2506" y="1187"/>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estrial"/>
              <a:buNone/>
            </a:pPr>
            <a:r>
              <a:t/>
            </a:r>
            <a:endParaRPr b="0" i="0" sz="1800" u="none" cap="none" strike="noStrike">
              <a:solidFill>
                <a:srgbClr val="F2CF01"/>
              </a:solidFill>
              <a:latin typeface="Questrial"/>
              <a:ea typeface="Questrial"/>
              <a:cs typeface="Questrial"/>
              <a:sym typeface="Questrial"/>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62" name="Google Shape;362;p13"/>
          <p:cNvGrpSpPr/>
          <p:nvPr/>
        </p:nvGrpSpPr>
        <p:grpSpPr>
          <a:xfrm>
            <a:off x="9514846" y="5800179"/>
            <a:ext cx="2348667" cy="1248621"/>
            <a:chOff x="9843331" y="5609379"/>
            <a:chExt cx="2348667" cy="1248621"/>
          </a:xfrm>
        </p:grpSpPr>
        <p:sp>
          <p:nvSpPr>
            <p:cNvPr id="363" name="Google Shape;363;p13"/>
            <p:cNvSpPr/>
            <p:nvPr/>
          </p:nvSpPr>
          <p:spPr>
            <a:xfrm rot="10800000">
              <a:off x="9843331" y="6557962"/>
              <a:ext cx="2167694" cy="300034"/>
            </a:xfrm>
            <a:prstGeom prst="parallelogram">
              <a:avLst>
                <a:gd fmla="val 170666" name="adj"/>
              </a:avLst>
            </a:prstGeom>
            <a:gradFill>
              <a:gsLst>
                <a:gs pos="0">
                  <a:schemeClr val="accent1"/>
                </a:gs>
                <a:gs pos="33000">
                  <a:schemeClr val="accent1"/>
                </a:gs>
                <a:gs pos="100000">
                  <a:srgbClr val="3B3B3B"/>
                </a:gs>
              </a:gsLst>
              <a:lin ang="1800000" scaled="0"/>
            </a:gradFill>
            <a:ln>
              <a:noFill/>
            </a:ln>
            <a:effectLst>
              <a:outerShdw blurRad="114300" sx="88000" rotWithShape="0" algn="tl" dir="10800000" dist="139700" sy="88000">
                <a:srgbClr val="000000">
                  <a:alpha val="7294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estrial"/>
                <a:buNone/>
              </a:pPr>
              <a:r>
                <a:t/>
              </a:r>
              <a:endParaRPr b="0" i="0" sz="1800" u="none" cap="none" strike="noStrike">
                <a:solidFill>
                  <a:srgbClr val="FFFFFF"/>
                </a:solidFill>
                <a:latin typeface="Questrial"/>
                <a:ea typeface="Questrial"/>
                <a:cs typeface="Questrial"/>
                <a:sym typeface="Questrial"/>
              </a:endParaRPr>
            </a:p>
          </p:txBody>
        </p:sp>
        <p:sp>
          <p:nvSpPr>
            <p:cNvPr id="364" name="Google Shape;364;p13"/>
            <p:cNvSpPr/>
            <p:nvPr/>
          </p:nvSpPr>
          <p:spPr>
            <a:xfrm flipH="1">
              <a:off x="10162915" y="5609379"/>
              <a:ext cx="2029083" cy="1248621"/>
            </a:xfrm>
            <a:prstGeom prst="rtTriangle">
              <a:avLst/>
            </a:prstGeom>
            <a:gradFill>
              <a:gsLst>
                <a:gs pos="0">
                  <a:srgbClr val="3B3B3B"/>
                </a:gs>
                <a:gs pos="1000">
                  <a:srgbClr val="3B3B3B"/>
                </a:gs>
                <a:gs pos="100000">
                  <a:schemeClr val="accent1"/>
                </a:gs>
              </a:gsLst>
              <a:lin ang="8400000" scaled="0"/>
            </a:gradFill>
            <a:ln>
              <a:noFill/>
            </a:ln>
            <a:effectLst>
              <a:outerShdw blurRad="215900" rotWithShape="0" algn="br" dir="135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estrial"/>
                <a:buNone/>
              </a:pPr>
              <a:r>
                <a:t/>
              </a:r>
              <a:endParaRPr b="0" i="0" sz="1800" u="none" cap="none" strike="noStrike">
                <a:solidFill>
                  <a:srgbClr val="FFFFFF"/>
                </a:solidFill>
                <a:latin typeface="Questrial"/>
                <a:ea typeface="Questrial"/>
                <a:cs typeface="Questrial"/>
                <a:sym typeface="Questrial"/>
              </a:endParaRPr>
            </a:p>
          </p:txBody>
        </p:sp>
      </p:grpSp>
      <p:sp>
        <p:nvSpPr>
          <p:cNvPr id="365" name="Google Shape;365;p13"/>
          <p:cNvSpPr txBox="1"/>
          <p:nvPr/>
        </p:nvSpPr>
        <p:spPr>
          <a:xfrm>
            <a:off x="9132994" y="2189650"/>
            <a:ext cx="3180958" cy="523605"/>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FEF7C9"/>
              </a:buClr>
              <a:buSzPts val="2400"/>
              <a:buFont typeface="Arial"/>
              <a:buNone/>
            </a:pPr>
            <a:r>
              <a:rPr b="0" i="0" lang="en-US" sz="2400" u="none" cap="none" strike="noStrike">
                <a:solidFill>
                  <a:srgbClr val="FEF7C9"/>
                </a:solidFill>
                <a:latin typeface="Arial"/>
                <a:ea typeface="Arial"/>
                <a:cs typeface="Arial"/>
                <a:sym typeface="Arial"/>
              </a:rPr>
              <a:t>2. Debt collection</a:t>
            </a:r>
            <a:endParaRPr b="0" i="0" sz="2400" u="none" cap="none" strike="noStrike">
              <a:solidFill>
                <a:srgbClr val="FEF7C9"/>
              </a:solidFill>
              <a:latin typeface="Arial"/>
              <a:ea typeface="Arial"/>
              <a:cs typeface="Arial"/>
              <a:sym typeface="Arial"/>
            </a:endParaRPr>
          </a:p>
        </p:txBody>
      </p:sp>
      <p:sp>
        <p:nvSpPr>
          <p:cNvPr id="366" name="Google Shape;366;p13"/>
          <p:cNvSpPr txBox="1"/>
          <p:nvPr/>
        </p:nvSpPr>
        <p:spPr>
          <a:xfrm>
            <a:off x="9132994" y="3873570"/>
            <a:ext cx="3180958" cy="523605"/>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FEF7C9"/>
              </a:buClr>
              <a:buSzPts val="2400"/>
              <a:buFont typeface="Arial"/>
              <a:buNone/>
            </a:pPr>
            <a:r>
              <a:rPr b="0" i="0" lang="en-US" sz="2400" u="none" cap="none" strike="noStrike">
                <a:solidFill>
                  <a:srgbClr val="FEF7C9"/>
                </a:solidFill>
                <a:latin typeface="Arial"/>
                <a:ea typeface="Arial"/>
                <a:cs typeface="Arial"/>
                <a:sym typeface="Arial"/>
              </a:rPr>
              <a:t>4. Mortgage</a:t>
            </a:r>
            <a:endParaRPr b="0" i="0" sz="2400" u="none" cap="none" strike="noStrike">
              <a:solidFill>
                <a:srgbClr val="FEF7C9"/>
              </a:solidFill>
              <a:latin typeface="Arial"/>
              <a:ea typeface="Arial"/>
              <a:cs typeface="Arial"/>
              <a:sym typeface="Arial"/>
            </a:endParaRPr>
          </a:p>
        </p:txBody>
      </p:sp>
      <p:sp>
        <p:nvSpPr>
          <p:cNvPr id="367" name="Google Shape;367;p13"/>
          <p:cNvSpPr txBox="1"/>
          <p:nvPr/>
        </p:nvSpPr>
        <p:spPr>
          <a:xfrm>
            <a:off x="9132994" y="2869834"/>
            <a:ext cx="3180958" cy="100373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FEF7C9"/>
              </a:buClr>
              <a:buSzPts val="2400"/>
              <a:buFont typeface="Arial"/>
              <a:buNone/>
            </a:pPr>
            <a:r>
              <a:rPr b="0" i="0" lang="en-US" sz="2400" u="none" cap="none" strike="noStrike">
                <a:solidFill>
                  <a:srgbClr val="FEF7C9"/>
                </a:solidFill>
                <a:latin typeface="Arial"/>
                <a:ea typeface="Arial"/>
                <a:cs typeface="Arial"/>
                <a:sym typeface="Arial"/>
              </a:rPr>
              <a:t>3. Credit card or</a:t>
            </a:r>
            <a:endParaRPr/>
          </a:p>
          <a:p>
            <a:pPr indent="0" lvl="0" marL="0" marR="0" rtl="0" algn="l">
              <a:lnSpc>
                <a:spcPct val="130000"/>
              </a:lnSpc>
              <a:spcBef>
                <a:spcPts val="0"/>
              </a:spcBef>
              <a:spcAft>
                <a:spcPts val="0"/>
              </a:spcAft>
              <a:buClr>
                <a:srgbClr val="FEF7C9"/>
              </a:buClr>
              <a:buSzPts val="2400"/>
              <a:buFont typeface="Arial"/>
              <a:buNone/>
            </a:pPr>
            <a:r>
              <a:rPr b="0" i="0" lang="en-US" sz="2400" u="none" cap="none" strike="noStrike">
                <a:solidFill>
                  <a:srgbClr val="FEF7C9"/>
                </a:solidFill>
                <a:latin typeface="Arial"/>
                <a:ea typeface="Arial"/>
                <a:cs typeface="Arial"/>
                <a:sym typeface="Arial"/>
              </a:rPr>
              <a:t>    prepaid card	</a:t>
            </a:r>
            <a:endParaRPr b="0" i="0" sz="2400" u="none" cap="none" strike="noStrike">
              <a:solidFill>
                <a:srgbClr val="FEF7C9"/>
              </a:solidFill>
              <a:latin typeface="Arial"/>
              <a:ea typeface="Arial"/>
              <a:cs typeface="Arial"/>
              <a:sym typeface="Arial"/>
            </a:endParaRPr>
          </a:p>
        </p:txBody>
      </p:sp>
      <p:pic>
        <p:nvPicPr>
          <p:cNvPr id="368" name="Google Shape;368;p13"/>
          <p:cNvPicPr preferRelativeResize="0"/>
          <p:nvPr/>
        </p:nvPicPr>
        <p:blipFill rotWithShape="1">
          <a:blip r:embed="rId4">
            <a:alphaModFix/>
          </a:blip>
          <a:srcRect b="0" l="42908" r="0" t="6011"/>
          <a:stretch/>
        </p:blipFill>
        <p:spPr>
          <a:xfrm>
            <a:off x="6851472" y="4951348"/>
            <a:ext cx="1615747" cy="175381"/>
          </a:xfrm>
          <a:prstGeom prst="rect">
            <a:avLst/>
          </a:prstGeom>
          <a:noFill/>
          <a:ln>
            <a:noFill/>
          </a:ln>
        </p:spPr>
      </p:pic>
      <p:pic>
        <p:nvPicPr>
          <p:cNvPr id="369" name="Google Shape;369;p13"/>
          <p:cNvPicPr preferRelativeResize="0"/>
          <p:nvPr/>
        </p:nvPicPr>
        <p:blipFill rotWithShape="1">
          <a:blip r:embed="rId5">
            <a:alphaModFix/>
          </a:blip>
          <a:srcRect b="0" l="0" r="0" t="0"/>
          <a:stretch/>
        </p:blipFill>
        <p:spPr>
          <a:xfrm>
            <a:off x="6667612" y="5187884"/>
            <a:ext cx="1799607" cy="162435"/>
          </a:xfrm>
          <a:prstGeom prst="rect">
            <a:avLst/>
          </a:prstGeom>
          <a:noFill/>
          <a:ln>
            <a:noFill/>
          </a:ln>
        </p:spPr>
      </p:pic>
      <p:sp>
        <p:nvSpPr>
          <p:cNvPr id="370" name="Google Shape;370;p13"/>
          <p:cNvSpPr txBox="1"/>
          <p:nvPr/>
        </p:nvSpPr>
        <p:spPr>
          <a:xfrm>
            <a:off x="9143571" y="4476529"/>
            <a:ext cx="3180958" cy="100373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FEF7C9"/>
              </a:buClr>
              <a:buSzPts val="2400"/>
              <a:buFont typeface="Arial"/>
              <a:buNone/>
            </a:pPr>
            <a:r>
              <a:rPr b="0" i="0" lang="en-US" sz="2400" u="none" cap="none" strike="noStrike">
                <a:solidFill>
                  <a:srgbClr val="FEF7C9"/>
                </a:solidFill>
                <a:latin typeface="Arial"/>
                <a:ea typeface="Arial"/>
                <a:cs typeface="Arial"/>
                <a:sym typeface="Arial"/>
              </a:rPr>
              <a:t>5. Checking or</a:t>
            </a:r>
            <a:endParaRPr/>
          </a:p>
          <a:p>
            <a:pPr indent="0" lvl="0" marL="0" marR="0" rtl="0" algn="l">
              <a:lnSpc>
                <a:spcPct val="130000"/>
              </a:lnSpc>
              <a:spcBef>
                <a:spcPts val="0"/>
              </a:spcBef>
              <a:spcAft>
                <a:spcPts val="0"/>
              </a:spcAft>
              <a:buClr>
                <a:srgbClr val="FEF7C9"/>
              </a:buClr>
              <a:buSzPts val="2400"/>
              <a:buFont typeface="Arial"/>
              <a:buNone/>
            </a:pPr>
            <a:r>
              <a:rPr b="0" i="0" lang="en-US" sz="2400" u="none" cap="none" strike="noStrike">
                <a:solidFill>
                  <a:srgbClr val="FEF7C9"/>
                </a:solidFill>
                <a:latin typeface="Arial"/>
                <a:ea typeface="Arial"/>
                <a:cs typeface="Arial"/>
                <a:sym typeface="Arial"/>
              </a:rPr>
              <a:t>     savings account</a:t>
            </a:r>
            <a:endParaRPr b="0" i="0" sz="2400" u="none" cap="none" strike="noStrike">
              <a:solidFill>
                <a:srgbClr val="FEF7C9"/>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750"/>
                                        <p:tgtEl>
                                          <p:spTgt spid="359"/>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500"/>
                                        <p:tgtEl>
                                          <p:spTgt spid="360"/>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750"/>
                                        <p:tgtEl>
                                          <p:spTgt spid="361"/>
                                        </p:tgtEl>
                                      </p:cBhvr>
                                    </p:animEffect>
                                  </p:childTnLst>
                                </p:cTn>
                              </p:par>
                            </p:childTnLst>
                          </p:cTn>
                        </p:par>
                        <p:par>
                          <p:cTn fill="hold">
                            <p:stCondLst>
                              <p:cond delay="3000"/>
                            </p:stCondLst>
                            <p:childTnLst>
                              <p:par>
                                <p:cTn fill="hold" nodeType="afterEffect" presetClass="entr" presetID="10" presetSubtype="0">
                                  <p:stCondLst>
                                    <p:cond delay="750"/>
                                  </p:stCondLst>
                                  <p:childTnLst>
                                    <p:set>
                                      <p:cBhvr>
                                        <p:cTn dur="1" fill="hold">
                                          <p:stCondLst>
                                            <p:cond delay="0"/>
                                          </p:stCondLst>
                                        </p:cTn>
                                        <p:tgtEl>
                                          <p:spTgt spid="358"/>
                                        </p:tgtEl>
                                        <p:attrNameLst>
                                          <p:attrName>style.visibility</p:attrName>
                                        </p:attrNameLst>
                                      </p:cBhvr>
                                      <p:to>
                                        <p:strVal val="visible"/>
                                      </p:to>
                                    </p:set>
                                    <p:animEffect filter="fade" transition="in">
                                      <p:cBhvr>
                                        <p:cTn dur="750"/>
                                        <p:tgtEl>
                                          <p:spTgt spid="358"/>
                                        </p:tgtEl>
                                      </p:cBhvr>
                                    </p:animEffect>
                                  </p:childTnLst>
                                </p:cTn>
                              </p:par>
                              <p:par>
                                <p:cTn fill="hold" nodeType="withEffect" presetClass="entr" presetID="10" presetSubtype="0">
                                  <p:stCondLst>
                                    <p:cond delay="1250"/>
                                  </p:stCondLst>
                                  <p:childTnLst>
                                    <p:set>
                                      <p:cBhvr>
                                        <p:cTn dur="1" fill="hold">
                                          <p:stCondLst>
                                            <p:cond delay="0"/>
                                          </p:stCondLst>
                                        </p:cTn>
                                        <p:tgtEl>
                                          <p:spTgt spid="355"/>
                                        </p:tgtEl>
                                        <p:attrNameLst>
                                          <p:attrName>style.visibility</p:attrName>
                                        </p:attrNameLst>
                                      </p:cBhvr>
                                      <p:to>
                                        <p:strVal val="visible"/>
                                      </p:to>
                                    </p:set>
                                    <p:animEffect filter="fade" transition="in">
                                      <p:cBhvr>
                                        <p:cTn dur="750"/>
                                        <p:tgtEl>
                                          <p:spTgt spid="355"/>
                                        </p:tgtEl>
                                      </p:cBhvr>
                                    </p:animEffect>
                                  </p:childTnLst>
                                </p:cTn>
                              </p:par>
                              <p:par>
                                <p:cTn fill="hold" nodeType="withEffect" presetClass="entr" presetID="10" presetSubtype="0">
                                  <p:stCondLst>
                                    <p:cond delay="1250"/>
                                  </p:stCondLst>
                                  <p:childTnLst>
                                    <p:set>
                                      <p:cBhvr>
                                        <p:cTn dur="1" fill="hold">
                                          <p:stCondLst>
                                            <p:cond delay="0"/>
                                          </p:stCondLst>
                                        </p:cTn>
                                        <p:tgtEl>
                                          <p:spTgt spid="356"/>
                                        </p:tgtEl>
                                        <p:attrNameLst>
                                          <p:attrName>style.visibility</p:attrName>
                                        </p:attrNameLst>
                                      </p:cBhvr>
                                      <p:to>
                                        <p:strVal val="visible"/>
                                      </p:to>
                                    </p:set>
                                    <p:animEffect filter="fade" transition="in">
                                      <p:cBhvr>
                                        <p:cTn dur="750"/>
                                        <p:tgtEl>
                                          <p:spTgt spid="356"/>
                                        </p:tgtEl>
                                      </p:cBhvr>
                                    </p:animEffect>
                                  </p:childTnLst>
                                </p:cTn>
                              </p:par>
                            </p:childTnLst>
                          </p:cTn>
                        </p:par>
                        <p:par>
                          <p:cTn fill="hold">
                            <p:stCondLst>
                              <p:cond delay="3750"/>
                            </p:stCondLst>
                            <p:childTnLst>
                              <p:par>
                                <p:cTn fill="hold" nodeType="afterEffect" presetClass="entr" presetID="10" presetSubtype="0">
                                  <p:stCondLst>
                                    <p:cond delay="1500"/>
                                  </p:stCondLst>
                                  <p:childTnLst>
                                    <p:set>
                                      <p:cBhvr>
                                        <p:cTn dur="1" fill="hold">
                                          <p:stCondLst>
                                            <p:cond delay="0"/>
                                          </p:stCondLst>
                                        </p:cTn>
                                        <p:tgtEl>
                                          <p:spTgt spid="357"/>
                                        </p:tgtEl>
                                        <p:attrNameLst>
                                          <p:attrName>style.visibility</p:attrName>
                                        </p:attrNameLst>
                                      </p:cBhvr>
                                      <p:to>
                                        <p:strVal val="visible"/>
                                      </p:to>
                                    </p:set>
                                    <p:animEffect filter="fade" transition="in">
                                      <p:cBhvr>
                                        <p:cTn dur="750"/>
                                        <p:tgtEl>
                                          <p:spTgt spid="357"/>
                                        </p:tgtEl>
                                      </p:cBhvr>
                                    </p:animEffect>
                                  </p:childTnLst>
                                </p:cTn>
                              </p:par>
                              <p:par>
                                <p:cTn fill="hold" nodeType="withEffect" presetClass="entr" presetID="10" presetSubtype="0">
                                  <p:stCondLst>
                                    <p:cond delay="1500"/>
                                  </p:stCondLst>
                                  <p:childTnLst>
                                    <p:set>
                                      <p:cBhvr>
                                        <p:cTn dur="1" fill="hold">
                                          <p:stCondLst>
                                            <p:cond delay="0"/>
                                          </p:stCondLst>
                                        </p:cTn>
                                        <p:tgtEl>
                                          <p:spTgt spid="362"/>
                                        </p:tgtEl>
                                        <p:attrNameLst>
                                          <p:attrName>style.visibility</p:attrName>
                                        </p:attrNameLst>
                                      </p:cBhvr>
                                      <p:to>
                                        <p:strVal val="visible"/>
                                      </p:to>
                                    </p:set>
                                    <p:animEffect filter="fade" transition="in">
                                      <p:cBhvr>
                                        <p:cTn dur="75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D2C32">
                <a:alpha val="88627"/>
              </a:srgbClr>
            </a:gs>
            <a:gs pos="100000">
              <a:schemeClr val="accent1"/>
            </a:gs>
          </a:gsLst>
          <a:path path="circle">
            <a:fillToRect b="100%" l="100%"/>
          </a:path>
          <a:tileRect r="-100%" t="-100%"/>
        </a:gradFill>
      </p:bgPr>
    </p:bg>
    <p:spTree>
      <p:nvGrpSpPr>
        <p:cNvPr id="375" name="Shape 375"/>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76" name="Google Shape;376;p14"/>
          <p:cNvSpPr/>
          <p:nvPr/>
        </p:nvSpPr>
        <p:spPr>
          <a:xfrm>
            <a:off x="188564" y="-34107"/>
            <a:ext cx="9702922" cy="132100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FFFFFF"/>
              </a:buClr>
              <a:buSzPts val="3200"/>
              <a:buFont typeface="Arial"/>
              <a:buNone/>
            </a:pPr>
            <a:r>
              <a:rPr b="0" i="0" lang="en-US" sz="3200" u="none" cap="none" strike="noStrike">
                <a:solidFill>
                  <a:srgbClr val="FFFFFF"/>
                </a:solidFill>
                <a:latin typeface="Arial"/>
                <a:ea typeface="Arial"/>
                <a:cs typeface="Arial"/>
                <a:sym typeface="Arial"/>
              </a:rPr>
              <a:t>What are the complained financial products and services</a:t>
            </a:r>
            <a:endParaRPr/>
          </a:p>
          <a:p>
            <a:pPr indent="0" lvl="0" marL="0" marR="0" rtl="0" algn="l">
              <a:lnSpc>
                <a:spcPct val="130000"/>
              </a:lnSpc>
              <a:spcBef>
                <a:spcPts val="0"/>
              </a:spcBef>
              <a:spcAft>
                <a:spcPts val="0"/>
              </a:spcAft>
              <a:buClr>
                <a:srgbClr val="FFFFFF"/>
              </a:buClr>
              <a:buSzPts val="3200"/>
              <a:buFont typeface="Arial"/>
              <a:buNone/>
            </a:pPr>
            <a:r>
              <a:rPr b="0" i="0" lang="en-US" sz="3200" u="none" cap="none" strike="noStrike">
                <a:solidFill>
                  <a:srgbClr val="FFFFFF"/>
                </a:solidFill>
                <a:latin typeface="Arial"/>
                <a:ea typeface="Arial"/>
                <a:cs typeface="Arial"/>
                <a:sym typeface="Arial"/>
              </a:rPr>
              <a:t>in different regions in USA? </a:t>
            </a:r>
            <a:endParaRPr b="0" i="0" sz="3200" u="none" cap="none" strike="noStrike">
              <a:solidFill>
                <a:srgbClr val="FFFFFF"/>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77" name="Google Shape;377;p14"/>
          <p:cNvCxnSpPr/>
          <p:nvPr/>
        </p:nvCxnSpPr>
        <p:spPr>
          <a:xfrm>
            <a:off x="309977" y="1395606"/>
            <a:ext cx="522514" cy="0"/>
          </a:xfrm>
          <a:prstGeom prst="straightConnector1">
            <a:avLst/>
          </a:prstGeom>
          <a:noFill/>
          <a:ln cap="flat" cmpd="sng" w="25400">
            <a:solidFill>
              <a:srgbClr val="D9BA00"/>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78" name="Google Shape;378;p14"/>
          <p:cNvSpPr txBox="1"/>
          <p:nvPr/>
        </p:nvSpPr>
        <p:spPr>
          <a:xfrm>
            <a:off x="8872257" y="4237027"/>
            <a:ext cx="343631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7C9"/>
              </a:buClr>
              <a:buSzPts val="2400"/>
              <a:buFont typeface="Arial"/>
              <a:buNone/>
            </a:pPr>
            <a:r>
              <a:rPr b="1" i="0" lang="en-US" sz="2400" u="none" cap="none" strike="noStrike">
                <a:solidFill>
                  <a:srgbClr val="FEF7C9"/>
                </a:solidFill>
                <a:latin typeface="Arial"/>
                <a:ea typeface="Arial"/>
                <a:cs typeface="Arial"/>
                <a:sym typeface="Arial"/>
              </a:rPr>
              <a:t>2. </a:t>
            </a:r>
            <a:r>
              <a:rPr b="0" i="0" lang="en-US" sz="2400" u="none" cap="none" strike="noStrike">
                <a:solidFill>
                  <a:srgbClr val="FEF7C9"/>
                </a:solidFill>
                <a:latin typeface="Arial"/>
                <a:ea typeface="Arial"/>
                <a:cs typeface="Arial"/>
                <a:sym typeface="Arial"/>
              </a:rPr>
              <a:t>Credit issues </a:t>
            </a:r>
            <a:r>
              <a:rPr b="0" i="0" lang="en-US" sz="2400" u="none" cap="none" strike="noStrike">
                <a:solidFill>
                  <a:srgbClr val="FFFFFF"/>
                </a:solidFill>
                <a:latin typeface="Arial"/>
                <a:ea typeface="Arial"/>
                <a:cs typeface="Arial"/>
                <a:sym typeface="Arial"/>
              </a:rPr>
              <a:t>make up the </a:t>
            </a:r>
            <a:r>
              <a:rPr b="0" i="0" lang="en-US" sz="2400" u="none" cap="none" strike="noStrike">
                <a:solidFill>
                  <a:srgbClr val="FEF7C9"/>
                </a:solidFill>
                <a:latin typeface="Arial"/>
                <a:ea typeface="Arial"/>
                <a:cs typeface="Arial"/>
                <a:sym typeface="Arial"/>
              </a:rPr>
              <a:t>largest proportion</a:t>
            </a:r>
            <a:r>
              <a:rPr b="0" i="0" lang="en-US" sz="2400" u="none" cap="none" strike="noStrike">
                <a:solidFill>
                  <a:srgbClr val="FFFFFF"/>
                </a:solidFill>
                <a:latin typeface="Arial"/>
                <a:ea typeface="Arial"/>
                <a:cs typeface="Arial"/>
                <a:sym typeface="Arial"/>
              </a:rPr>
              <a:t> of the all pie charts</a:t>
            </a:r>
            <a:endParaRPr b="0" i="0" sz="2400" u="none" cap="none" strike="noStrike">
              <a:solidFill>
                <a:srgbClr val="FFFFFF"/>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79" name="Google Shape;379;p14"/>
          <p:cNvSpPr txBox="1"/>
          <p:nvPr/>
        </p:nvSpPr>
        <p:spPr>
          <a:xfrm>
            <a:off x="8872257" y="2471072"/>
            <a:ext cx="366945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EF7C9"/>
              </a:buClr>
              <a:buSzPts val="2400"/>
              <a:buFont typeface="Arial"/>
              <a:buNone/>
            </a:pPr>
            <a:r>
              <a:rPr b="1" i="0" lang="en-US" sz="2400" u="none" cap="none" strike="noStrike">
                <a:solidFill>
                  <a:srgbClr val="FEF7C9"/>
                </a:solidFill>
                <a:latin typeface="Arial"/>
                <a:ea typeface="Arial"/>
                <a:cs typeface="Arial"/>
                <a:sym typeface="Arial"/>
              </a:rPr>
              <a:t>1. </a:t>
            </a:r>
            <a:r>
              <a:rPr b="0" i="0" lang="en-US" sz="2400" u="none" cap="none" strike="noStrike">
                <a:solidFill>
                  <a:srgbClr val="FFFFFF"/>
                </a:solidFill>
                <a:latin typeface="Arial"/>
                <a:ea typeface="Arial"/>
                <a:cs typeface="Arial"/>
                <a:sym typeface="Arial"/>
              </a:rPr>
              <a:t>Pie chart </a:t>
            </a:r>
            <a:r>
              <a:rPr b="0" i="0" lang="en-US" sz="2400" u="none" cap="none" strike="noStrike">
                <a:solidFill>
                  <a:srgbClr val="FEF7C9"/>
                </a:solidFill>
                <a:latin typeface="Arial"/>
                <a:ea typeface="Arial"/>
                <a:cs typeface="Arial"/>
                <a:sym typeface="Arial"/>
              </a:rPr>
              <a:t>size</a:t>
            </a:r>
            <a:r>
              <a:rPr b="0" i="0" lang="en-US" sz="2400" u="none" cap="none" strike="noStrike">
                <a:solidFill>
                  <a:srgbClr val="FFFFFF"/>
                </a:solidFill>
                <a:latin typeface="Arial"/>
                <a:ea typeface="Arial"/>
                <a:cs typeface="Arial"/>
                <a:sym typeface="Arial"/>
              </a:rPr>
              <a:t> =&gt;</a:t>
            </a:r>
            <a:endParaRPr/>
          </a:p>
          <a:p>
            <a:pPr indent="0" lvl="0" marL="0" marR="0" rtl="0" algn="l">
              <a:lnSpc>
                <a:spcPct val="100000"/>
              </a:lnSpc>
              <a:spcBef>
                <a:spcPts val="0"/>
              </a:spcBef>
              <a:spcAft>
                <a:spcPts val="0"/>
              </a:spcAft>
              <a:buClr>
                <a:srgbClr val="FFFFFF"/>
              </a:buClr>
              <a:buSzPts val="2400"/>
              <a:buFont typeface="Arial"/>
              <a:buNone/>
            </a:pPr>
            <a:r>
              <a:rPr b="0" i="0" lang="en-US" sz="2400" u="none" cap="none" strike="noStrike">
                <a:solidFill>
                  <a:srgbClr val="FFFFFF"/>
                </a:solidFill>
                <a:latin typeface="Arial"/>
                <a:ea typeface="Arial"/>
                <a:cs typeface="Arial"/>
                <a:sym typeface="Arial"/>
              </a:rPr>
              <a:t>complaints </a:t>
            </a:r>
            <a:r>
              <a:rPr b="0" i="0" lang="en-US" sz="2400" u="none" cap="none" strike="noStrike">
                <a:solidFill>
                  <a:srgbClr val="FEF7C9"/>
                </a:solidFill>
                <a:latin typeface="Arial"/>
                <a:ea typeface="Arial"/>
                <a:cs typeface="Arial"/>
                <a:sym typeface="Arial"/>
              </a:rPr>
              <a:t>amount </a:t>
            </a:r>
            <a:endParaRPr b="0" i="0" sz="2400" u="none" cap="none" strike="noStrike">
              <a:solidFill>
                <a:srgbClr val="FEF7C9"/>
              </a:solidFill>
              <a:latin typeface="Arial"/>
              <a:ea typeface="Arial"/>
              <a:cs typeface="Arial"/>
              <a:sym typeface="Arial"/>
            </a:endParaRPr>
          </a:p>
        </p:txBody>
      </p:sp>
      <p:pic>
        <p:nvPicPr>
          <p:cNvPr id="380" name="Google Shape;380;p14"/>
          <p:cNvPicPr preferRelativeResize="0"/>
          <p:nvPr/>
        </p:nvPicPr>
        <p:blipFill rotWithShape="1">
          <a:blip r:embed="rId3">
            <a:alphaModFix/>
          </a:blip>
          <a:srcRect b="15632" l="11667" r="9027" t="9991"/>
          <a:stretch/>
        </p:blipFill>
        <p:spPr>
          <a:xfrm>
            <a:off x="309977" y="1537681"/>
            <a:ext cx="8110123" cy="50706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500"/>
                                        <p:tgtEl>
                                          <p:spTgt spid="377"/>
                                        </p:tgtEl>
                                      </p:cBhvr>
                                    </p:animEffect>
                                  </p:childTnLst>
                                </p:cTn>
                              </p:par>
                            </p:childTnLst>
                          </p:cTn>
                        </p:par>
                        <p:par>
                          <p:cTn fill="hold">
                            <p:stCondLst>
                              <p:cond delay="1500"/>
                            </p:stCondLst>
                            <p:childTnLst>
                              <p:par>
                                <p:cTn fill="hold" nodeType="afterEffect" presetClass="entr" presetID="10" presetSubtype="0">
                                  <p:stCondLst>
                                    <p:cond delay="750"/>
                                  </p:stCondLst>
                                  <p:childTnLst>
                                    <p:set>
                                      <p:cBhvr>
                                        <p:cTn dur="1" fill="hold">
                                          <p:stCondLst>
                                            <p:cond delay="0"/>
                                          </p:stCondLst>
                                        </p:cTn>
                                        <p:tgtEl>
                                          <p:spTgt spid="376"/>
                                        </p:tgtEl>
                                        <p:attrNameLst>
                                          <p:attrName>style.visibility</p:attrName>
                                        </p:attrNameLst>
                                      </p:cBhvr>
                                      <p:to>
                                        <p:strVal val="visible"/>
                                      </p:to>
                                    </p:set>
                                    <p:animEffect filter="fade" transition="in">
                                      <p:cBhvr>
                                        <p:cTn dur="750"/>
                                        <p:tgtEl>
                                          <p:spTgt spid="376"/>
                                        </p:tgtEl>
                                      </p:cBhvr>
                                    </p:animEffect>
                                  </p:childTnLst>
                                </p:cTn>
                              </p:par>
                            </p:childTnLst>
                          </p:cTn>
                        </p:par>
                        <p:par>
                          <p:cTn fill="hold">
                            <p:stCondLst>
                              <p:cond delay="2250"/>
                            </p:stCondLst>
                            <p:childTnLst>
                              <p:par>
                                <p:cTn fill="hold" nodeType="afterEffect" presetClass="entr" presetID="10" presetSubtype="0">
                                  <p:stCondLst>
                                    <p:cond delay="750"/>
                                  </p:stCondLst>
                                  <p:childTnLst>
                                    <p:set>
                                      <p:cBhvr>
                                        <p:cTn dur="1" fill="hold">
                                          <p:stCondLst>
                                            <p:cond delay="0"/>
                                          </p:stCondLst>
                                        </p:cTn>
                                        <p:tgtEl>
                                          <p:spTgt spid="379"/>
                                        </p:tgtEl>
                                        <p:attrNameLst>
                                          <p:attrName>style.visibility</p:attrName>
                                        </p:attrNameLst>
                                      </p:cBhvr>
                                      <p:to>
                                        <p:strVal val="visible"/>
                                      </p:to>
                                    </p:set>
                                    <p:animEffect filter="fade" transition="in">
                                      <p:cBhvr>
                                        <p:cTn dur="750"/>
                                        <p:tgtEl>
                                          <p:spTgt spid="379"/>
                                        </p:tgtEl>
                                      </p:cBhvr>
                                    </p:animEffect>
                                  </p:childTnLst>
                                </p:cTn>
                              </p:par>
                              <p:par>
                                <p:cTn fill="hold" nodeType="withEffect" presetClass="entr" presetID="10" presetSubtype="0">
                                  <p:stCondLst>
                                    <p:cond delay="750"/>
                                  </p:stCondLst>
                                  <p:childTnLst>
                                    <p:set>
                                      <p:cBhvr>
                                        <p:cTn dur="1" fill="hold">
                                          <p:stCondLst>
                                            <p:cond delay="0"/>
                                          </p:stCondLst>
                                        </p:cTn>
                                        <p:tgtEl>
                                          <p:spTgt spid="378"/>
                                        </p:tgtEl>
                                        <p:attrNameLst>
                                          <p:attrName>style.visibility</p:attrName>
                                        </p:attrNameLst>
                                      </p:cBhvr>
                                      <p:to>
                                        <p:strVal val="visible"/>
                                      </p:to>
                                    </p:set>
                                    <p:animEffect filter="fade" transition="in">
                                      <p:cBhvr>
                                        <p:cTn dur="750"/>
                                        <p:tgtEl>
                                          <p:spTgt spid="378"/>
                                        </p:tgtEl>
                                      </p:cBhvr>
                                    </p:animEffect>
                                  </p:childTnLst>
                                </p:cTn>
                              </p:par>
                              <p:par>
                                <p:cTn fill="hold" nodeType="withEffect" presetClass="entr" presetID="10" presetSubtype="0">
                                  <p:stCondLst>
                                    <p:cond delay="75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86" name="Google Shape;386;p15"/>
          <p:cNvSpPr/>
          <p:nvPr/>
        </p:nvSpPr>
        <p:spPr>
          <a:xfrm>
            <a:off x="9267451" y="979714"/>
            <a:ext cx="2563777" cy="4680858"/>
          </a:xfrm>
          <a:prstGeom prst="rect">
            <a:avLst/>
          </a:pr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87" name="Google Shape;387;p15"/>
          <p:cNvSpPr/>
          <p:nvPr/>
        </p:nvSpPr>
        <p:spPr>
          <a:xfrm>
            <a:off x="9245678" y="979714"/>
            <a:ext cx="2563777" cy="4680858"/>
          </a:xfrm>
          <a:prstGeom prst="rect">
            <a:avLst/>
          </a:pr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88" name="Google Shape;388;p15"/>
          <p:cNvPicPr preferRelativeResize="0"/>
          <p:nvPr/>
        </p:nvPicPr>
        <p:blipFill rotWithShape="1">
          <a:blip r:embed="rId3">
            <a:alphaModFix/>
          </a:blip>
          <a:srcRect b="0" l="0" r="0" t="0"/>
          <a:stretch/>
        </p:blipFill>
        <p:spPr>
          <a:xfrm>
            <a:off x="-1" y="-14514"/>
            <a:ext cx="12192002" cy="6887028"/>
          </a:xfrm>
          <a:prstGeom prst="rect">
            <a:avLst/>
          </a:pr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89" name="Google Shape;389;p15"/>
          <p:cNvSpPr/>
          <p:nvPr/>
        </p:nvSpPr>
        <p:spPr>
          <a:xfrm>
            <a:off x="972457" y="1088571"/>
            <a:ext cx="195943" cy="4680858"/>
          </a:xfrm>
          <a:prstGeom prst="rect">
            <a:avLst/>
          </a:pr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90" name="Google Shape;390;p15"/>
          <p:cNvSpPr/>
          <p:nvPr/>
        </p:nvSpPr>
        <p:spPr>
          <a:xfrm>
            <a:off x="1843314" y="5302073"/>
            <a:ext cx="8505372" cy="294119"/>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lang="en-US" sz="1200">
                <a:solidFill>
                  <a:srgbClr val="3F3F3F"/>
                </a:solidFill>
                <a:latin typeface="Questrial"/>
                <a:ea typeface="Questrial"/>
                <a:cs typeface="Questrial"/>
                <a:sym typeface="Questrial"/>
              </a:rPr>
              <a:t>Don't aim for success if you want it ; ajust do a what you love an and believe in, and it will come naturally.</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91" name="Google Shape;391;p15"/>
          <p:cNvSpPr/>
          <p:nvPr/>
        </p:nvSpPr>
        <p:spPr>
          <a:xfrm>
            <a:off x="9245679" y="979714"/>
            <a:ext cx="2738800" cy="4680858"/>
          </a:xfrm>
          <a:prstGeom prst="rect">
            <a:avLst/>
          </a:pr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392" name="Google Shape;392;p15"/>
          <p:cNvSpPr txBox="1"/>
          <p:nvPr/>
        </p:nvSpPr>
        <p:spPr>
          <a:xfrm>
            <a:off x="9227370" y="1088571"/>
            <a:ext cx="2748292" cy="45243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FEF7C9"/>
                </a:solidFill>
                <a:latin typeface="Arial"/>
                <a:ea typeface="Arial"/>
                <a:cs typeface="Arial"/>
                <a:sym typeface="Arial"/>
              </a:rPr>
              <a:t>Northwest:</a:t>
            </a:r>
            <a:endParaRPr/>
          </a:p>
          <a:p>
            <a:pPr indent="0" lvl="0" marL="0" marR="0" rtl="0" algn="ctr">
              <a:spcBef>
                <a:spcPts val="0"/>
              </a:spcBef>
              <a:spcAft>
                <a:spcPts val="0"/>
              </a:spcAft>
              <a:buNone/>
            </a:pPr>
            <a:r>
              <a:rPr b="1" lang="en-US" sz="3200">
                <a:solidFill>
                  <a:srgbClr val="FEF7C9"/>
                </a:solidFill>
                <a:latin typeface="Arial"/>
                <a:ea typeface="Arial"/>
                <a:cs typeface="Arial"/>
                <a:sym typeface="Arial"/>
              </a:rPr>
              <a:t>Credit issues v.s</a:t>
            </a:r>
            <a:endParaRPr b="1" sz="3200">
              <a:solidFill>
                <a:srgbClr val="FEF7C9"/>
              </a:solidFill>
              <a:latin typeface="Arial"/>
              <a:ea typeface="Arial"/>
              <a:cs typeface="Arial"/>
              <a:sym typeface="Arial"/>
            </a:endParaRPr>
          </a:p>
          <a:p>
            <a:pPr indent="0" lvl="0" marL="0" marR="0" rtl="0" algn="ctr">
              <a:spcBef>
                <a:spcPts val="0"/>
              </a:spcBef>
              <a:spcAft>
                <a:spcPts val="0"/>
              </a:spcAft>
              <a:buNone/>
            </a:pPr>
            <a:r>
              <a:rPr b="1" i="0" lang="en-US" sz="3200" u="none" cap="none" strike="noStrike">
                <a:solidFill>
                  <a:srgbClr val="FEF7C9"/>
                </a:solidFill>
                <a:latin typeface="Arial"/>
                <a:ea typeface="Arial"/>
                <a:cs typeface="Arial"/>
                <a:sym typeface="Arial"/>
              </a:rPr>
              <a:t>Debt collection v.s</a:t>
            </a:r>
            <a:endParaRPr b="1" i="0" sz="3200" u="none" cap="none" strike="noStrike">
              <a:solidFill>
                <a:srgbClr val="FEF7C9"/>
              </a:solidFill>
              <a:latin typeface="Arial"/>
              <a:ea typeface="Arial"/>
              <a:cs typeface="Arial"/>
              <a:sym typeface="Arial"/>
            </a:endParaRPr>
          </a:p>
          <a:p>
            <a:pPr indent="0" lvl="0" marL="0" marR="0" rtl="0" algn="ctr">
              <a:spcBef>
                <a:spcPts val="0"/>
              </a:spcBef>
              <a:spcAft>
                <a:spcPts val="0"/>
              </a:spcAft>
              <a:buNone/>
            </a:pPr>
            <a:r>
              <a:rPr b="1" lang="en-US" sz="3200">
                <a:solidFill>
                  <a:srgbClr val="FEF7C9"/>
                </a:solidFill>
                <a:latin typeface="Arial"/>
                <a:ea typeface="Arial"/>
                <a:cs typeface="Arial"/>
                <a:sym typeface="Arial"/>
              </a:rPr>
              <a:t>Mortgage </a:t>
            </a:r>
            <a:endParaRPr/>
          </a:p>
          <a:p>
            <a:pPr indent="0" lvl="0" marL="0" marR="0" rtl="0" algn="ctr">
              <a:spcBef>
                <a:spcPts val="0"/>
              </a:spcBef>
              <a:spcAft>
                <a:spcPts val="0"/>
              </a:spcAft>
              <a:buNone/>
            </a:pPr>
            <a:r>
              <a:rPr b="1" lang="en-US" sz="3200">
                <a:solidFill>
                  <a:srgbClr val="FEF7C9"/>
                </a:solidFill>
                <a:latin typeface="Arial"/>
                <a:ea typeface="Arial"/>
                <a:cs typeface="Arial"/>
                <a:sym typeface="Arial"/>
              </a:rPr>
              <a:t>v.s</a:t>
            </a:r>
            <a:endParaRPr b="1" sz="3200">
              <a:solidFill>
                <a:srgbClr val="FEF7C9"/>
              </a:solidFill>
              <a:latin typeface="Arial"/>
              <a:ea typeface="Arial"/>
              <a:cs typeface="Arial"/>
              <a:sym typeface="Arial"/>
            </a:endParaRPr>
          </a:p>
          <a:p>
            <a:pPr indent="0" lvl="0" marL="0" marR="0" rtl="0" algn="ctr">
              <a:spcBef>
                <a:spcPts val="0"/>
              </a:spcBef>
              <a:spcAft>
                <a:spcPts val="0"/>
              </a:spcAft>
              <a:buNone/>
            </a:pPr>
            <a:r>
              <a:rPr b="1" i="0" lang="en-US" sz="3200" u="none" cap="none" strike="noStrike">
                <a:solidFill>
                  <a:srgbClr val="FEF7C9"/>
                </a:solidFill>
                <a:latin typeface="Arial"/>
                <a:ea typeface="Arial"/>
                <a:cs typeface="Arial"/>
                <a:sym typeface="Arial"/>
              </a:rPr>
              <a:t>Credit/prepaid card</a:t>
            </a:r>
            <a:endParaRPr/>
          </a:p>
        </p:txBody>
      </p:sp>
      <p:pic>
        <p:nvPicPr>
          <p:cNvPr id="393" name="Google Shape;393;p15"/>
          <p:cNvPicPr preferRelativeResize="0"/>
          <p:nvPr/>
        </p:nvPicPr>
        <p:blipFill rotWithShape="1">
          <a:blip r:embed="rId4">
            <a:alphaModFix/>
          </a:blip>
          <a:srcRect b="15632" l="11667" r="9027" t="9991"/>
          <a:stretch/>
        </p:blipFill>
        <p:spPr>
          <a:xfrm>
            <a:off x="243612" y="551510"/>
            <a:ext cx="8857632" cy="5537959"/>
          </a:xfrm>
          <a:prstGeom prst="rect">
            <a:avLst/>
          </a:prstGeom>
          <a:noFill/>
          <a:ln>
            <a:noFill/>
          </a:ln>
        </p:spPr>
      </p:pic>
      <p:sp>
        <p:nvSpPr>
          <p:cNvPr id="394" name="Google Shape;394;p15"/>
          <p:cNvSpPr/>
          <p:nvPr/>
        </p:nvSpPr>
        <p:spPr>
          <a:xfrm rot="-630818">
            <a:off x="558413" y="2363398"/>
            <a:ext cx="2153540" cy="560767"/>
          </a:xfrm>
          <a:prstGeom prst="rightArrow">
            <a:avLst>
              <a:gd fmla="val 50000" name="adj1"/>
              <a:gd fmla="val 50000" name="adj2"/>
            </a:avLst>
          </a:prstGeom>
          <a:solidFill>
            <a:srgbClr val="FEF7C9"/>
          </a:solidFill>
          <a:ln cap="flat" cmpd="sng" w="12700">
            <a:solidFill>
              <a:srgbClr val="7967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500"/>
                                        <p:tgtEl>
                                          <p:spTgt spid="388"/>
                                        </p:tgtEl>
                                      </p:cBhvr>
                                    </p:animEffect>
                                  </p:childTnLst>
                                </p:cTn>
                              </p:par>
                              <p:par>
                                <p:cTn fill="hold" nodeType="withEffect" presetClass="entr" presetID="10" presetSubtype="0">
                                  <p:stCondLst>
                                    <p:cond delay="1250"/>
                                  </p:stCondLst>
                                  <p:childTnLst>
                                    <p:set>
                                      <p:cBhvr>
                                        <p:cTn dur="1" fill="hold">
                                          <p:stCondLst>
                                            <p:cond delay="0"/>
                                          </p:stCondLst>
                                        </p:cTn>
                                        <p:tgtEl>
                                          <p:spTgt spid="390"/>
                                        </p:tgtEl>
                                        <p:attrNameLst>
                                          <p:attrName>style.visibility</p:attrName>
                                        </p:attrNameLst>
                                      </p:cBhvr>
                                      <p:to>
                                        <p:strVal val="visible"/>
                                      </p:to>
                                    </p:set>
                                    <p:animEffect filter="fade" transition="in">
                                      <p:cBhvr>
                                        <p:cTn dur="750"/>
                                        <p:tgtEl>
                                          <p:spTgt spid="390"/>
                                        </p:tgtEl>
                                      </p:cBhvr>
                                    </p:animEffect>
                                  </p:childTnLst>
                                </p:cTn>
                              </p:par>
                            </p:childTnLst>
                          </p:cTn>
                        </p:par>
                        <p:par>
                          <p:cTn fill="hold">
                            <p:stCondLst>
                              <p:cond delay="1500"/>
                            </p:stCondLst>
                            <p:childTnLst>
                              <p:par>
                                <p:cTn fill="hold" nodeType="afterEffect" presetClass="entr" presetID="10" presetSubtype="0">
                                  <p:stCondLst>
                                    <p:cond delay="1250"/>
                                  </p:stCondLst>
                                  <p:childTnLst>
                                    <p:set>
                                      <p:cBhvr>
                                        <p:cTn dur="1" fill="hold">
                                          <p:stCondLst>
                                            <p:cond delay="0"/>
                                          </p:stCondLst>
                                        </p:cTn>
                                        <p:tgtEl>
                                          <p:spTgt spid="391"/>
                                        </p:tgtEl>
                                        <p:attrNameLst>
                                          <p:attrName>style.visibility</p:attrName>
                                        </p:attrNameLst>
                                      </p:cBhvr>
                                      <p:to>
                                        <p:strVal val="visible"/>
                                      </p:to>
                                    </p:set>
                                    <p:animEffect filter="fade" transition="in">
                                      <p:cBhvr>
                                        <p:cTn dur="750"/>
                                        <p:tgtEl>
                                          <p:spTgt spid="391"/>
                                        </p:tgtEl>
                                      </p:cBhvr>
                                    </p:animEffect>
                                  </p:childTnLst>
                                </p:cTn>
                              </p:par>
                              <p:par>
                                <p:cTn fill="hold" nodeType="withEffect" presetClass="entr" presetID="10" presetSubtype="0">
                                  <p:stCondLst>
                                    <p:cond delay="1250"/>
                                  </p:stCondLst>
                                  <p:childTnLst>
                                    <p:set>
                                      <p:cBhvr>
                                        <p:cTn dur="1" fill="hold">
                                          <p:stCondLst>
                                            <p:cond delay="0"/>
                                          </p:stCondLst>
                                        </p:cTn>
                                        <p:tgtEl>
                                          <p:spTgt spid="389"/>
                                        </p:tgtEl>
                                        <p:attrNameLst>
                                          <p:attrName>style.visibility</p:attrName>
                                        </p:attrNameLst>
                                      </p:cBhvr>
                                      <p:to>
                                        <p:strVal val="visible"/>
                                      </p:to>
                                    </p:set>
                                    <p:animEffect filter="fade" transition="in">
                                      <p:cBhvr>
                                        <p:cTn dur="750"/>
                                        <p:tgtEl>
                                          <p:spTgt spid="389"/>
                                        </p:tgtEl>
                                      </p:cBhvr>
                                    </p:animEffect>
                                  </p:childTnLst>
                                </p:cTn>
                              </p:par>
                              <p:par>
                                <p:cTn fill="hold" nodeType="withEffect" presetClass="entr" presetID="10" presetSubtype="0">
                                  <p:stCondLst>
                                    <p:cond delay="750"/>
                                  </p:stCondLst>
                                  <p:childTnLst>
                                    <p:set>
                                      <p:cBhvr>
                                        <p:cTn dur="1" fill="hold">
                                          <p:stCondLst>
                                            <p:cond delay="0"/>
                                          </p:stCondLst>
                                        </p:cTn>
                                        <p:tgtEl>
                                          <p:spTgt spid="392"/>
                                        </p:tgtEl>
                                        <p:attrNameLst>
                                          <p:attrName>style.visibility</p:attrName>
                                        </p:attrNameLst>
                                      </p:cBhvr>
                                      <p:to>
                                        <p:strVal val="visible"/>
                                      </p:to>
                                    </p:set>
                                    <p:animEffect filter="fade" transition="in">
                                      <p:cBhvr>
                                        <p:cTn dur="750"/>
                                        <p:tgtEl>
                                          <p:spTgt spid="392"/>
                                        </p:tgtEl>
                                      </p:cBhvr>
                                    </p:animEffect>
                                  </p:childTnLst>
                                </p:cTn>
                              </p:par>
                              <p:par>
                                <p:cTn fill="hold" nodeType="withEffect" presetClass="entr" presetID="10" presetSubtype="0">
                                  <p:stCondLst>
                                    <p:cond delay="1250"/>
                                  </p:stCondLst>
                                  <p:childTnLst>
                                    <p:set>
                                      <p:cBhvr>
                                        <p:cTn dur="1" fill="hold">
                                          <p:stCondLst>
                                            <p:cond delay="0"/>
                                          </p:stCondLst>
                                        </p:cTn>
                                        <p:tgtEl>
                                          <p:spTgt spid="386"/>
                                        </p:tgtEl>
                                        <p:attrNameLst>
                                          <p:attrName>style.visibility</p:attrName>
                                        </p:attrNameLst>
                                      </p:cBhvr>
                                      <p:to>
                                        <p:strVal val="visible"/>
                                      </p:to>
                                    </p:set>
                                    <p:animEffect filter="fade" transition="in">
                                      <p:cBhvr>
                                        <p:cTn dur="750"/>
                                        <p:tgtEl>
                                          <p:spTgt spid="386"/>
                                        </p:tgtEl>
                                      </p:cBhvr>
                                    </p:animEffect>
                                  </p:childTnLst>
                                </p:cTn>
                              </p:par>
                              <p:par>
                                <p:cTn fill="hold" nodeType="withEffect" presetClass="entr" presetID="10" presetSubtype="0">
                                  <p:stCondLst>
                                    <p:cond delay="1250"/>
                                  </p:stCondLst>
                                  <p:childTnLst>
                                    <p:set>
                                      <p:cBhvr>
                                        <p:cTn dur="1" fill="hold">
                                          <p:stCondLst>
                                            <p:cond delay="0"/>
                                          </p:stCondLst>
                                        </p:cTn>
                                        <p:tgtEl>
                                          <p:spTgt spid="387"/>
                                        </p:tgtEl>
                                        <p:attrNameLst>
                                          <p:attrName>style.visibility</p:attrName>
                                        </p:attrNameLst>
                                      </p:cBhvr>
                                      <p:to>
                                        <p:strVal val="visible"/>
                                      </p:to>
                                    </p:set>
                                    <p:animEffect filter="fade" transition="in">
                                      <p:cBhvr>
                                        <p:cTn dur="750"/>
                                        <p:tgtEl>
                                          <p:spTgt spid="387"/>
                                        </p:tgtEl>
                                      </p:cBhvr>
                                    </p:animEffect>
                                  </p:childTnLst>
                                </p:cTn>
                              </p:par>
                              <p:par>
                                <p:cTn fill="hold" nodeType="withEffect" presetClass="entr" presetID="2" presetSubtype="4">
                                  <p:stCondLst>
                                    <p:cond delay="125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125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16"/>
          <p:cNvPicPr preferRelativeResize="0"/>
          <p:nvPr/>
        </p:nvPicPr>
        <p:blipFill rotWithShape="1">
          <a:blip r:embed="rId3">
            <a:alphaModFix/>
          </a:blip>
          <a:srcRect b="11349" l="0" r="37976" t="12543"/>
          <a:stretch/>
        </p:blipFill>
        <p:spPr>
          <a:xfrm>
            <a:off x="5228" y="1269245"/>
            <a:ext cx="8253736" cy="4394927"/>
          </a:xfrm>
          <a:prstGeom prst="rect">
            <a:avLst/>
          </a:pr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01" name="Google Shape;401;p16"/>
          <p:cNvSpPr/>
          <p:nvPr/>
        </p:nvSpPr>
        <p:spPr>
          <a:xfrm>
            <a:off x="7203617" y="1758760"/>
            <a:ext cx="5522686" cy="1975009"/>
          </a:xfrm>
          <a:prstGeom prst="rect">
            <a:avLst/>
          </a:prstGeom>
          <a:gradFill>
            <a:gsLst>
              <a:gs pos="0">
                <a:srgbClr val="F2F2F2"/>
              </a:gs>
              <a:gs pos="43000">
                <a:srgbClr val="F2F2F2"/>
              </a:gs>
              <a:gs pos="100000">
                <a:schemeClr val="lt1"/>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02" name="Google Shape;402;p16"/>
          <p:cNvSpPr/>
          <p:nvPr/>
        </p:nvSpPr>
        <p:spPr>
          <a:xfrm>
            <a:off x="326129" y="301392"/>
            <a:ext cx="9942728" cy="68082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3200">
                <a:solidFill>
                  <a:srgbClr val="3F3F3F"/>
                </a:solidFill>
                <a:latin typeface="Arial"/>
                <a:ea typeface="Arial"/>
                <a:cs typeface="Arial"/>
                <a:sym typeface="Arial"/>
              </a:rPr>
              <a:t>Percentage of different complained products in USA</a:t>
            </a:r>
            <a:endParaRPr sz="3200">
              <a:solidFill>
                <a:srgbClr val="3F3F3F"/>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03" name="Google Shape;403;p16"/>
          <p:cNvCxnSpPr/>
          <p:nvPr/>
        </p:nvCxnSpPr>
        <p:spPr>
          <a:xfrm>
            <a:off x="481534" y="1081527"/>
            <a:ext cx="522514" cy="0"/>
          </a:xfrm>
          <a:prstGeom prst="straightConnector1">
            <a:avLst/>
          </a:prstGeom>
          <a:noFill/>
          <a:ln cap="flat" cmpd="sng" w="25400">
            <a:solidFill>
              <a:srgbClr val="F4B2CB"/>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04" name="Google Shape;404;p16"/>
          <p:cNvSpPr/>
          <p:nvPr/>
        </p:nvSpPr>
        <p:spPr>
          <a:xfrm>
            <a:off x="7223939" y="1758760"/>
            <a:ext cx="180000" cy="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05" name="Google Shape;405;p16"/>
          <p:cNvSpPr txBox="1"/>
          <p:nvPr/>
        </p:nvSpPr>
        <p:spPr>
          <a:xfrm>
            <a:off x="7579998" y="2031435"/>
            <a:ext cx="485375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BE283A"/>
                </a:solidFill>
                <a:latin typeface="Arial"/>
                <a:ea typeface="Arial"/>
                <a:cs typeface="Arial"/>
                <a:sym typeface="Arial"/>
              </a:rPr>
              <a:t>Comprehensive!</a:t>
            </a:r>
            <a:endParaRPr/>
          </a:p>
        </p:txBody>
      </p:sp>
      <p:sp>
        <p:nvSpPr>
          <p:cNvPr id="406" name="Google Shape;406;p16"/>
          <p:cNvSpPr/>
          <p:nvPr/>
        </p:nvSpPr>
        <p:spPr>
          <a:xfrm>
            <a:off x="5556364" y="2422148"/>
            <a:ext cx="1695115" cy="718458"/>
          </a:xfrm>
          <a:prstGeom prst="rightArrow">
            <a:avLst>
              <a:gd fmla="val 50000" name="adj1"/>
              <a:gd fmla="val 5000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407" name="Google Shape;407;p16"/>
          <p:cNvSpPr/>
          <p:nvPr/>
        </p:nvSpPr>
        <p:spPr>
          <a:xfrm>
            <a:off x="5655290" y="2586706"/>
            <a:ext cx="1497264" cy="389343"/>
          </a:xfrm>
          <a:prstGeom prst="rightArrow">
            <a:avLst>
              <a:gd fmla="val 50000" name="adj1"/>
              <a:gd fmla="val 50000" name="adj2"/>
            </a:avLst>
          </a:prstGeom>
          <a:solidFill>
            <a:srgbClr val="BE28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08" name="Google Shape;408;p16"/>
          <p:cNvSpPr txBox="1"/>
          <p:nvPr/>
        </p:nvSpPr>
        <p:spPr>
          <a:xfrm>
            <a:off x="7654476" y="2746263"/>
            <a:ext cx="485375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BE283A"/>
                </a:solidFill>
                <a:latin typeface="Arial"/>
                <a:ea typeface="Arial"/>
                <a:cs typeface="Arial"/>
                <a:sym typeface="Arial"/>
              </a:rPr>
              <a:t>Universality!</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09" name="Google Shape;409;p16"/>
          <p:cNvSpPr/>
          <p:nvPr/>
        </p:nvSpPr>
        <p:spPr>
          <a:xfrm>
            <a:off x="1416679" y="4654339"/>
            <a:ext cx="1457149" cy="315127"/>
          </a:xfrm>
          <a:custGeom>
            <a:rect b="b" l="l" r="r" t="t"/>
            <a:pathLst>
              <a:path extrusionOk="0" h="315127" w="1457149">
                <a:moveTo>
                  <a:pt x="0" y="0"/>
                </a:moveTo>
                <a:cubicBezTo>
                  <a:pt x="194163" y="-27540"/>
                  <a:pt x="381800" y="28889"/>
                  <a:pt x="485716" y="0"/>
                </a:cubicBezTo>
                <a:cubicBezTo>
                  <a:pt x="589632" y="-28889"/>
                  <a:pt x="813779" y="20081"/>
                  <a:pt x="971433" y="0"/>
                </a:cubicBezTo>
                <a:cubicBezTo>
                  <a:pt x="1129087" y="-20081"/>
                  <a:pt x="1347197" y="44309"/>
                  <a:pt x="1457149" y="0"/>
                </a:cubicBezTo>
                <a:cubicBezTo>
                  <a:pt x="1473962" y="104392"/>
                  <a:pt x="1456945" y="224285"/>
                  <a:pt x="1457149" y="315127"/>
                </a:cubicBezTo>
                <a:cubicBezTo>
                  <a:pt x="1227142" y="338765"/>
                  <a:pt x="1115736" y="294595"/>
                  <a:pt x="971433" y="315127"/>
                </a:cubicBezTo>
                <a:cubicBezTo>
                  <a:pt x="827130" y="335659"/>
                  <a:pt x="623581" y="313879"/>
                  <a:pt x="529431" y="315127"/>
                </a:cubicBezTo>
                <a:cubicBezTo>
                  <a:pt x="435281" y="316375"/>
                  <a:pt x="161067" y="263431"/>
                  <a:pt x="0" y="315127"/>
                </a:cubicBezTo>
                <a:cubicBezTo>
                  <a:pt x="-36771" y="241633"/>
                  <a:pt x="29105" y="97680"/>
                  <a:pt x="0" y="0"/>
                </a:cubicBezTo>
                <a:close/>
              </a:path>
            </a:pathLst>
          </a:cu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10" name="Google Shape;410;p16"/>
          <p:cNvSpPr/>
          <p:nvPr/>
        </p:nvSpPr>
        <p:spPr>
          <a:xfrm>
            <a:off x="1741621" y="2410787"/>
            <a:ext cx="994657" cy="256830"/>
          </a:xfrm>
          <a:custGeom>
            <a:rect b="b" l="l" r="r" t="t"/>
            <a:pathLst>
              <a:path extrusionOk="0" h="256830" w="994657">
                <a:moveTo>
                  <a:pt x="0" y="0"/>
                </a:moveTo>
                <a:cubicBezTo>
                  <a:pt x="126164" y="-36251"/>
                  <a:pt x="254527" y="11272"/>
                  <a:pt x="467489" y="0"/>
                </a:cubicBezTo>
                <a:cubicBezTo>
                  <a:pt x="680451" y="-11272"/>
                  <a:pt x="819144" y="42172"/>
                  <a:pt x="994657" y="0"/>
                </a:cubicBezTo>
                <a:cubicBezTo>
                  <a:pt x="1012742" y="113008"/>
                  <a:pt x="969344" y="174446"/>
                  <a:pt x="994657" y="256830"/>
                </a:cubicBezTo>
                <a:cubicBezTo>
                  <a:pt x="840236" y="274632"/>
                  <a:pt x="640335" y="250972"/>
                  <a:pt x="497329" y="256830"/>
                </a:cubicBezTo>
                <a:cubicBezTo>
                  <a:pt x="354323" y="262688"/>
                  <a:pt x="159924" y="221694"/>
                  <a:pt x="0" y="256830"/>
                </a:cubicBezTo>
                <a:cubicBezTo>
                  <a:pt x="-9231" y="165579"/>
                  <a:pt x="22322" y="55410"/>
                  <a:pt x="0" y="0"/>
                </a:cubicBezTo>
                <a:close/>
              </a:path>
            </a:pathLst>
          </a:cu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11" name="Google Shape;411;p16"/>
          <p:cNvSpPr/>
          <p:nvPr/>
        </p:nvSpPr>
        <p:spPr>
          <a:xfrm>
            <a:off x="654766" y="1720447"/>
            <a:ext cx="2693010" cy="256830"/>
          </a:xfrm>
          <a:custGeom>
            <a:rect b="b" l="l" r="r" t="t"/>
            <a:pathLst>
              <a:path extrusionOk="0" h="256830" w="2693010">
                <a:moveTo>
                  <a:pt x="0" y="0"/>
                </a:moveTo>
                <a:cubicBezTo>
                  <a:pt x="182275" y="-2359"/>
                  <a:pt x="352396" y="16719"/>
                  <a:pt x="457812" y="0"/>
                </a:cubicBezTo>
                <a:cubicBezTo>
                  <a:pt x="563228" y="-16719"/>
                  <a:pt x="754828" y="32428"/>
                  <a:pt x="942554" y="0"/>
                </a:cubicBezTo>
                <a:cubicBezTo>
                  <a:pt x="1130280" y="-32428"/>
                  <a:pt x="1364296" y="17075"/>
                  <a:pt x="1535016" y="0"/>
                </a:cubicBezTo>
                <a:cubicBezTo>
                  <a:pt x="1705736" y="-17075"/>
                  <a:pt x="1898610" y="43445"/>
                  <a:pt x="2127478" y="0"/>
                </a:cubicBezTo>
                <a:cubicBezTo>
                  <a:pt x="2356346" y="-43445"/>
                  <a:pt x="2528145" y="39913"/>
                  <a:pt x="2693010" y="0"/>
                </a:cubicBezTo>
                <a:cubicBezTo>
                  <a:pt x="2711023" y="109597"/>
                  <a:pt x="2677415" y="194036"/>
                  <a:pt x="2693010" y="256830"/>
                </a:cubicBezTo>
                <a:cubicBezTo>
                  <a:pt x="2511790" y="288738"/>
                  <a:pt x="2290306" y="222078"/>
                  <a:pt x="2154408" y="256830"/>
                </a:cubicBezTo>
                <a:cubicBezTo>
                  <a:pt x="2018510" y="291582"/>
                  <a:pt x="1904392" y="229995"/>
                  <a:pt x="1696596" y="256830"/>
                </a:cubicBezTo>
                <a:cubicBezTo>
                  <a:pt x="1488800" y="283665"/>
                  <a:pt x="1286097" y="227846"/>
                  <a:pt x="1157994" y="256830"/>
                </a:cubicBezTo>
                <a:cubicBezTo>
                  <a:pt x="1029891" y="285814"/>
                  <a:pt x="825915" y="229859"/>
                  <a:pt x="673252" y="256830"/>
                </a:cubicBezTo>
                <a:cubicBezTo>
                  <a:pt x="520589" y="283801"/>
                  <a:pt x="161763" y="185043"/>
                  <a:pt x="0" y="256830"/>
                </a:cubicBezTo>
                <a:cubicBezTo>
                  <a:pt x="-5038" y="173776"/>
                  <a:pt x="8528" y="68088"/>
                  <a:pt x="0" y="0"/>
                </a:cubicBezTo>
                <a:close/>
              </a:path>
            </a:pathLst>
          </a:cu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12" name="Google Shape;412;p16"/>
          <p:cNvSpPr/>
          <p:nvPr/>
        </p:nvSpPr>
        <p:spPr>
          <a:xfrm>
            <a:off x="8516966" y="4876777"/>
            <a:ext cx="3503781" cy="1064396"/>
          </a:xfrm>
          <a:custGeom>
            <a:rect b="b" l="l" r="r" t="t"/>
            <a:pathLst>
              <a:path extrusionOk="0" fill="none" h="1064396" w="3503781">
                <a:moveTo>
                  <a:pt x="0" y="0"/>
                </a:moveTo>
                <a:cubicBezTo>
                  <a:pt x="237012" y="-16979"/>
                  <a:pt x="341335" y="47431"/>
                  <a:pt x="513888" y="0"/>
                </a:cubicBezTo>
                <a:cubicBezTo>
                  <a:pt x="686441" y="-47431"/>
                  <a:pt x="783029" y="10575"/>
                  <a:pt x="992738" y="0"/>
                </a:cubicBezTo>
                <a:cubicBezTo>
                  <a:pt x="1202447" y="-10575"/>
                  <a:pt x="1334456" y="31690"/>
                  <a:pt x="1541664" y="0"/>
                </a:cubicBezTo>
                <a:cubicBezTo>
                  <a:pt x="1748872" y="-31690"/>
                  <a:pt x="1864189" y="26665"/>
                  <a:pt x="2055552" y="0"/>
                </a:cubicBezTo>
                <a:cubicBezTo>
                  <a:pt x="2246915" y="-26665"/>
                  <a:pt x="2343352" y="21279"/>
                  <a:pt x="2604477" y="0"/>
                </a:cubicBezTo>
                <a:cubicBezTo>
                  <a:pt x="2865602" y="-21279"/>
                  <a:pt x="3123322" y="32810"/>
                  <a:pt x="3503781" y="0"/>
                </a:cubicBezTo>
                <a:cubicBezTo>
                  <a:pt x="3552100" y="218914"/>
                  <a:pt x="3447866" y="377511"/>
                  <a:pt x="3503781" y="542842"/>
                </a:cubicBezTo>
                <a:cubicBezTo>
                  <a:pt x="3559696" y="708173"/>
                  <a:pt x="3463099" y="857924"/>
                  <a:pt x="3503781" y="1064396"/>
                </a:cubicBezTo>
                <a:cubicBezTo>
                  <a:pt x="3366331" y="1137057"/>
                  <a:pt x="3157354" y="995222"/>
                  <a:pt x="2884780" y="1064396"/>
                </a:cubicBezTo>
                <a:cubicBezTo>
                  <a:pt x="2612206" y="1133570"/>
                  <a:pt x="2402145" y="1023532"/>
                  <a:pt x="2230741" y="1064396"/>
                </a:cubicBezTo>
                <a:cubicBezTo>
                  <a:pt x="2059337" y="1105260"/>
                  <a:pt x="1793586" y="1036808"/>
                  <a:pt x="1611739" y="1064396"/>
                </a:cubicBezTo>
                <a:cubicBezTo>
                  <a:pt x="1429892" y="1091984"/>
                  <a:pt x="1298606" y="1043418"/>
                  <a:pt x="1097851" y="1064396"/>
                </a:cubicBezTo>
                <a:cubicBezTo>
                  <a:pt x="897096" y="1085374"/>
                  <a:pt x="531131" y="952951"/>
                  <a:pt x="0" y="1064396"/>
                </a:cubicBezTo>
                <a:cubicBezTo>
                  <a:pt x="-2170" y="816705"/>
                  <a:pt x="35862" y="685217"/>
                  <a:pt x="0" y="532198"/>
                </a:cubicBezTo>
                <a:cubicBezTo>
                  <a:pt x="-35862" y="379179"/>
                  <a:pt x="52802" y="250941"/>
                  <a:pt x="0" y="0"/>
                </a:cubicBezTo>
                <a:close/>
              </a:path>
              <a:path extrusionOk="0" h="1064396" w="3503781">
                <a:moveTo>
                  <a:pt x="0" y="0"/>
                </a:moveTo>
                <a:cubicBezTo>
                  <a:pt x="153123" y="-3053"/>
                  <a:pt x="392922" y="13034"/>
                  <a:pt x="583964" y="0"/>
                </a:cubicBezTo>
                <a:cubicBezTo>
                  <a:pt x="775006" y="-13034"/>
                  <a:pt x="1004616" y="65327"/>
                  <a:pt x="1132889" y="0"/>
                </a:cubicBezTo>
                <a:cubicBezTo>
                  <a:pt x="1261163" y="-65327"/>
                  <a:pt x="1464223" y="36078"/>
                  <a:pt x="1611739" y="0"/>
                </a:cubicBezTo>
                <a:cubicBezTo>
                  <a:pt x="1759255" y="-36078"/>
                  <a:pt x="1947695" y="36104"/>
                  <a:pt x="2230741" y="0"/>
                </a:cubicBezTo>
                <a:cubicBezTo>
                  <a:pt x="2513787" y="-36104"/>
                  <a:pt x="2670094" y="73506"/>
                  <a:pt x="2884780" y="0"/>
                </a:cubicBezTo>
                <a:cubicBezTo>
                  <a:pt x="3099466" y="-73506"/>
                  <a:pt x="3366250" y="55518"/>
                  <a:pt x="3503781" y="0"/>
                </a:cubicBezTo>
                <a:cubicBezTo>
                  <a:pt x="3541569" y="119017"/>
                  <a:pt x="3475007" y="266996"/>
                  <a:pt x="3503781" y="521554"/>
                </a:cubicBezTo>
                <a:cubicBezTo>
                  <a:pt x="3532555" y="776112"/>
                  <a:pt x="3459411" y="897308"/>
                  <a:pt x="3503781" y="1064396"/>
                </a:cubicBezTo>
                <a:cubicBezTo>
                  <a:pt x="3243860" y="1072265"/>
                  <a:pt x="3162339" y="1053337"/>
                  <a:pt x="2849742" y="1064396"/>
                </a:cubicBezTo>
                <a:cubicBezTo>
                  <a:pt x="2537145" y="1075455"/>
                  <a:pt x="2510002" y="1001711"/>
                  <a:pt x="2300816" y="1064396"/>
                </a:cubicBezTo>
                <a:cubicBezTo>
                  <a:pt x="2091630" y="1127081"/>
                  <a:pt x="1979520" y="1048062"/>
                  <a:pt x="1786928" y="1064396"/>
                </a:cubicBezTo>
                <a:cubicBezTo>
                  <a:pt x="1594336" y="1080730"/>
                  <a:pt x="1377597" y="1061506"/>
                  <a:pt x="1132889" y="1064396"/>
                </a:cubicBezTo>
                <a:cubicBezTo>
                  <a:pt x="888181" y="1067286"/>
                  <a:pt x="789368" y="1051936"/>
                  <a:pt x="548926" y="1064396"/>
                </a:cubicBezTo>
                <a:cubicBezTo>
                  <a:pt x="308484" y="1076856"/>
                  <a:pt x="146390" y="999309"/>
                  <a:pt x="0" y="1064396"/>
                </a:cubicBezTo>
                <a:cubicBezTo>
                  <a:pt x="-40585" y="920240"/>
                  <a:pt x="14204" y="792269"/>
                  <a:pt x="0" y="542842"/>
                </a:cubicBezTo>
                <a:cubicBezTo>
                  <a:pt x="-14204" y="293415"/>
                  <a:pt x="41080" y="193699"/>
                  <a:pt x="0" y="0"/>
                </a:cubicBezTo>
                <a:close/>
              </a:path>
            </a:pathLst>
          </a:cu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413" name="Google Shape;413;p16"/>
          <p:cNvSpPr/>
          <p:nvPr/>
        </p:nvSpPr>
        <p:spPr>
          <a:xfrm>
            <a:off x="9395778" y="4892304"/>
            <a:ext cx="190116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cap="none">
                <a:solidFill>
                  <a:srgbClr val="FFFFFF"/>
                </a:solidFill>
                <a:latin typeface="Questrial"/>
                <a:ea typeface="Questrial"/>
                <a:cs typeface="Questrial"/>
                <a:sym typeface="Questrial"/>
              </a:rPr>
              <a:t>High usage rate</a:t>
            </a:r>
            <a:endParaRPr/>
          </a:p>
          <a:p>
            <a:pPr indent="0" lvl="0" marL="0" marR="0" rtl="0" algn="ctr">
              <a:spcBef>
                <a:spcPts val="0"/>
              </a:spcBef>
              <a:spcAft>
                <a:spcPts val="0"/>
              </a:spcAft>
              <a:buNone/>
            </a:pPr>
            <a:r>
              <a:rPr b="1" lang="en-US" sz="1800">
                <a:solidFill>
                  <a:srgbClr val="FFFFFF"/>
                </a:solidFill>
                <a:latin typeface="Questrial"/>
                <a:ea typeface="Questrial"/>
                <a:cs typeface="Questrial"/>
                <a:sym typeface="Questrial"/>
              </a:rPr>
              <a:t>+</a:t>
            </a:r>
            <a:endParaRPr b="1" sz="1800" cap="none">
              <a:solidFill>
                <a:srgbClr val="FFFFFF"/>
              </a:solidFill>
              <a:latin typeface="Questrial"/>
              <a:ea typeface="Questrial"/>
              <a:cs typeface="Questrial"/>
              <a:sym typeface="Questrial"/>
            </a:endParaRPr>
          </a:p>
          <a:p>
            <a:pPr indent="0" lvl="0" marL="0" marR="0" rtl="0" algn="ctr">
              <a:spcBef>
                <a:spcPts val="0"/>
              </a:spcBef>
              <a:spcAft>
                <a:spcPts val="0"/>
              </a:spcAft>
              <a:buNone/>
            </a:pPr>
            <a:r>
              <a:rPr b="1" lang="en-US" sz="1800" cap="none">
                <a:solidFill>
                  <a:srgbClr val="FFFFFF"/>
                </a:solidFill>
                <a:latin typeface="Questrial"/>
                <a:ea typeface="Questrial"/>
                <a:cs typeface="Questrial"/>
                <a:sym typeface="Questrial"/>
              </a:rPr>
              <a:t>Financial pressure</a:t>
            </a:r>
            <a:endParaRPr b="1" sz="1800" cap="none">
              <a:solidFill>
                <a:srgbClr val="FFFFFF"/>
              </a:solidFill>
              <a:latin typeface="Questrial"/>
              <a:ea typeface="Questrial"/>
              <a:cs typeface="Questrial"/>
              <a:sym typeface="Questrial"/>
            </a:endParaRPr>
          </a:p>
        </p:txBody>
      </p:sp>
      <p:sp>
        <p:nvSpPr>
          <p:cNvPr id="414" name="Google Shape;414;p16"/>
          <p:cNvSpPr/>
          <p:nvPr/>
        </p:nvSpPr>
        <p:spPr>
          <a:xfrm>
            <a:off x="992296" y="6097682"/>
            <a:ext cx="9487018" cy="435720"/>
          </a:xfrm>
          <a:prstGeom prst="bentUpArrow">
            <a:avLst>
              <a:gd fmla="val 25000" name="adj1"/>
              <a:gd fmla="val 25000" name="adj2"/>
              <a:gd fmla="val 25000" name="adj3"/>
            </a:avLst>
          </a:prstGeom>
          <a:solidFill>
            <a:schemeClr val="accent2"/>
          </a:solidFill>
          <a:ln cap="flat" cmpd="sng" w="12700">
            <a:solidFill>
              <a:srgbClr val="B097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id="415" name="Google Shape;415;p16"/>
          <p:cNvPicPr preferRelativeResize="0"/>
          <p:nvPr/>
        </p:nvPicPr>
        <p:blipFill rotWithShape="1">
          <a:blip r:embed="rId4">
            <a:alphaModFix/>
          </a:blip>
          <a:srcRect b="0" l="44098" r="0" t="-18363"/>
          <a:stretch/>
        </p:blipFill>
        <p:spPr>
          <a:xfrm>
            <a:off x="6425378" y="4644119"/>
            <a:ext cx="1833586" cy="255979"/>
          </a:xfrm>
          <a:prstGeom prst="rect">
            <a:avLst/>
          </a:prstGeom>
          <a:noFill/>
          <a:ln>
            <a:noFill/>
          </a:ln>
        </p:spPr>
      </p:pic>
      <p:pic>
        <p:nvPicPr>
          <p:cNvPr id="416" name="Google Shape;416;p16"/>
          <p:cNvPicPr preferRelativeResize="0"/>
          <p:nvPr/>
        </p:nvPicPr>
        <p:blipFill rotWithShape="1">
          <a:blip r:embed="rId5">
            <a:alphaModFix/>
          </a:blip>
          <a:srcRect b="0" l="0" r="0" t="0"/>
          <a:stretch/>
        </p:blipFill>
        <p:spPr>
          <a:xfrm>
            <a:off x="6010654" y="5156519"/>
            <a:ext cx="2248310" cy="202935"/>
          </a:xfrm>
          <a:prstGeom prst="rect">
            <a:avLst/>
          </a:prstGeom>
          <a:noFill/>
          <a:ln>
            <a:noFill/>
          </a:ln>
        </p:spPr>
      </p:pic>
      <p:sp>
        <p:nvSpPr>
          <p:cNvPr id="417" name="Google Shape;417;p16"/>
          <p:cNvSpPr/>
          <p:nvPr/>
        </p:nvSpPr>
        <p:spPr>
          <a:xfrm>
            <a:off x="909925" y="4634345"/>
            <a:ext cx="117358" cy="1899057"/>
          </a:xfrm>
          <a:prstGeom prst="rect">
            <a:avLst/>
          </a:prstGeom>
          <a:solidFill>
            <a:schemeClr val="accent2"/>
          </a:solidFill>
          <a:ln cap="flat" cmpd="sng" w="12700">
            <a:solidFill>
              <a:srgbClr val="B59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18" name="Google Shape;418;p16"/>
          <p:cNvSpPr/>
          <p:nvPr/>
        </p:nvSpPr>
        <p:spPr>
          <a:xfrm>
            <a:off x="0" y="3316975"/>
            <a:ext cx="2556748" cy="315127"/>
          </a:xfrm>
          <a:custGeom>
            <a:rect b="b" l="l" r="r" t="t"/>
            <a:pathLst>
              <a:path extrusionOk="0" h="315127" w="2556748">
                <a:moveTo>
                  <a:pt x="0" y="0"/>
                </a:moveTo>
                <a:cubicBezTo>
                  <a:pt x="125166" y="-37420"/>
                  <a:pt x="249131" y="17468"/>
                  <a:pt x="434647" y="0"/>
                </a:cubicBezTo>
                <a:cubicBezTo>
                  <a:pt x="620163" y="-17468"/>
                  <a:pt x="700576" y="50882"/>
                  <a:pt x="894862" y="0"/>
                </a:cubicBezTo>
                <a:cubicBezTo>
                  <a:pt x="1089148" y="-50882"/>
                  <a:pt x="1267770" y="32232"/>
                  <a:pt x="1457346" y="0"/>
                </a:cubicBezTo>
                <a:cubicBezTo>
                  <a:pt x="1646922" y="-32232"/>
                  <a:pt x="1805864" y="5953"/>
                  <a:pt x="2019831" y="0"/>
                </a:cubicBezTo>
                <a:cubicBezTo>
                  <a:pt x="2233798" y="-5953"/>
                  <a:pt x="2318987" y="45368"/>
                  <a:pt x="2556748" y="0"/>
                </a:cubicBezTo>
                <a:cubicBezTo>
                  <a:pt x="2567184" y="63979"/>
                  <a:pt x="2541487" y="177318"/>
                  <a:pt x="2556748" y="315127"/>
                </a:cubicBezTo>
                <a:cubicBezTo>
                  <a:pt x="2349616" y="329401"/>
                  <a:pt x="2156598" y="308564"/>
                  <a:pt x="2045398" y="315127"/>
                </a:cubicBezTo>
                <a:cubicBezTo>
                  <a:pt x="1934198" y="321690"/>
                  <a:pt x="1708147" y="267711"/>
                  <a:pt x="1610751" y="315127"/>
                </a:cubicBezTo>
                <a:cubicBezTo>
                  <a:pt x="1513355" y="362543"/>
                  <a:pt x="1214739" y="263732"/>
                  <a:pt x="1099402" y="315127"/>
                </a:cubicBezTo>
                <a:cubicBezTo>
                  <a:pt x="984065" y="366522"/>
                  <a:pt x="762828" y="294811"/>
                  <a:pt x="639187" y="315127"/>
                </a:cubicBezTo>
                <a:cubicBezTo>
                  <a:pt x="515547" y="335443"/>
                  <a:pt x="134611" y="262637"/>
                  <a:pt x="0" y="315127"/>
                </a:cubicBezTo>
                <a:cubicBezTo>
                  <a:pt x="-6380" y="222723"/>
                  <a:pt x="21482" y="142180"/>
                  <a:pt x="0" y="0"/>
                </a:cubicBezTo>
                <a:close/>
              </a:path>
            </a:pathLst>
          </a:cu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500"/>
                                        <p:tgtEl>
                                          <p:spTgt spid="40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750"/>
                                        <p:tgtEl>
                                          <p:spTgt spid="402"/>
                                        </p:tgtEl>
                                      </p:cBhvr>
                                    </p:animEffect>
                                  </p:childTnLst>
                                </p:cTn>
                              </p:par>
                            </p:childTnLst>
                          </p:cTn>
                        </p:par>
                        <p:par>
                          <p:cTn fill="hold">
                            <p:stCondLst>
                              <p:cond delay="2250"/>
                            </p:stCondLst>
                            <p:childTnLst>
                              <p:par>
                                <p:cTn fill="hold" nodeType="afterEffect" presetClass="entr" presetID="10" presetSubtype="0">
                                  <p:stCondLst>
                                    <p:cond delay="100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1000"/>
                                  </p:stCondLst>
                                  <p:childTnLst>
                                    <p:set>
                                      <p:cBhvr>
                                        <p:cTn dur="1" fill="hold">
                                          <p:stCondLst>
                                            <p:cond delay="0"/>
                                          </p:stCondLst>
                                        </p:cTn>
                                        <p:tgtEl>
                                          <p:spTgt spid="404"/>
                                        </p:tgtEl>
                                        <p:attrNameLst>
                                          <p:attrName>style.visibility</p:attrName>
                                        </p:attrNameLst>
                                      </p:cBhvr>
                                      <p:to>
                                        <p:strVal val="visible"/>
                                      </p:to>
                                    </p:set>
                                    <p:animEffect filter="fade" transition="in">
                                      <p:cBhvr>
                                        <p:cTn dur="75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75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75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75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75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750"/>
                                        <p:tgtEl>
                                          <p:spTgt spid="411"/>
                                        </p:tgtEl>
                                      </p:cBhvr>
                                    </p:animEffect>
                                  </p:childTnLst>
                                </p:cTn>
                              </p:par>
                            </p:childTnLst>
                          </p:cTn>
                        </p:par>
                        <p:par>
                          <p:cTn fill="hold">
                            <p:stCondLst>
                              <p:cond delay="750"/>
                            </p:stCondLst>
                            <p:childTnLst>
                              <p:par>
                                <p:cTn fill="hold" nodeType="afterEffect" presetClass="entr" presetID="10" presetSubtype="0">
                                  <p:stCondLst>
                                    <p:cond delay="1000"/>
                                  </p:stCondLst>
                                  <p:childTnLst>
                                    <p:set>
                                      <p:cBhvr>
                                        <p:cTn dur="1" fill="hold">
                                          <p:stCondLst>
                                            <p:cond delay="0"/>
                                          </p:stCondLst>
                                        </p:cTn>
                                        <p:tgtEl>
                                          <p:spTgt spid="412"/>
                                        </p:tgtEl>
                                        <p:attrNameLst>
                                          <p:attrName>style.visibility</p:attrName>
                                        </p:attrNameLst>
                                      </p:cBhvr>
                                      <p:to>
                                        <p:strVal val="visible"/>
                                      </p:to>
                                    </p:set>
                                    <p:animEffect filter="fade" transition="in">
                                      <p:cBhvr>
                                        <p:cTn dur="750"/>
                                        <p:tgtEl>
                                          <p:spTgt spid="412"/>
                                        </p:tgtEl>
                                      </p:cBhvr>
                                    </p:animEffect>
                                  </p:childTnLst>
                                </p:cTn>
                              </p:par>
                            </p:childTnLst>
                          </p:cTn>
                        </p:par>
                        <p:par>
                          <p:cTn fill="hold">
                            <p:stCondLst>
                              <p:cond delay="1500"/>
                            </p:stCondLst>
                            <p:childTnLst>
                              <p:par>
                                <p:cTn fill="hold" nodeType="afterEffect" presetClass="entr" presetID="10" presetSubtype="0">
                                  <p:stCondLst>
                                    <p:cond delay="1000"/>
                                  </p:stCondLst>
                                  <p:childTnLst>
                                    <p:set>
                                      <p:cBhvr>
                                        <p:cTn dur="1" fill="hold">
                                          <p:stCondLst>
                                            <p:cond delay="0"/>
                                          </p:stCondLst>
                                        </p:cTn>
                                        <p:tgtEl>
                                          <p:spTgt spid="413"/>
                                        </p:tgtEl>
                                        <p:attrNameLst>
                                          <p:attrName>style.visibility</p:attrName>
                                        </p:attrNameLst>
                                      </p:cBhvr>
                                      <p:to>
                                        <p:strVal val="visible"/>
                                      </p:to>
                                    </p:set>
                                    <p:animEffect filter="fade" transition="in">
                                      <p:cBhvr>
                                        <p:cTn dur="2000"/>
                                        <p:tgtEl>
                                          <p:spTgt spid="413"/>
                                        </p:tgtEl>
                                      </p:cBhvr>
                                    </p:animEffect>
                                  </p:childTnLst>
                                </p:cTn>
                              </p:par>
                              <p:par>
                                <p:cTn fill="hold" nodeType="withEffect" presetClass="entr" presetID="10" presetSubtype="0">
                                  <p:stCondLst>
                                    <p:cond delay="100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75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23" name="Google Shape;423;p17"/>
          <p:cNvSpPr/>
          <p:nvPr/>
        </p:nvSpPr>
        <p:spPr>
          <a:xfrm>
            <a:off x="0" y="3429000"/>
            <a:ext cx="12192000" cy="3429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24" name="Google Shape;424;p17"/>
          <p:cNvPicPr preferRelativeResize="0"/>
          <p:nvPr/>
        </p:nvPicPr>
        <p:blipFill rotWithShape="1">
          <a:blip r:embed="rId3">
            <a:alphaModFix/>
          </a:blip>
          <a:srcRect b="0" l="0" r="0" t="0"/>
          <a:stretch/>
        </p:blipFill>
        <p:spPr>
          <a:xfrm>
            <a:off x="11293759" y="3429000"/>
            <a:ext cx="898241" cy="2554514"/>
          </a:xfrm>
          <a:custGeom>
            <a:rect b="b" l="l" r="r" t="t"/>
            <a:pathLst>
              <a:path extrusionOk="0" h="2554514" w="898241">
                <a:moveTo>
                  <a:pt x="0" y="0"/>
                </a:moveTo>
                <a:lnTo>
                  <a:pt x="898241" y="0"/>
                </a:lnTo>
                <a:lnTo>
                  <a:pt x="898241" y="2554514"/>
                </a:lnTo>
                <a:lnTo>
                  <a:pt x="0" y="2554514"/>
                </a:lnTo>
                <a:close/>
              </a:path>
            </a:pathLst>
          </a:cu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25" name="Google Shape;425;p17"/>
          <p:cNvSpPr txBox="1"/>
          <p:nvPr/>
        </p:nvSpPr>
        <p:spPr>
          <a:xfrm>
            <a:off x="4717077" y="3555882"/>
            <a:ext cx="3458767" cy="68082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3200">
                <a:solidFill>
                  <a:srgbClr val="3F3F3F"/>
                </a:solidFill>
                <a:latin typeface="Arial"/>
                <a:ea typeface="Arial"/>
                <a:cs typeface="Arial"/>
                <a:sym typeface="Arial"/>
              </a:rPr>
              <a:t>PROBLEM SOLVING</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26" name="Google Shape;426;p17"/>
          <p:cNvSpPr/>
          <p:nvPr/>
        </p:nvSpPr>
        <p:spPr>
          <a:xfrm>
            <a:off x="899885" y="2140629"/>
            <a:ext cx="2554514" cy="2554514"/>
          </a:xfrm>
          <a:prstGeom prst="rect">
            <a:avLst/>
          </a:prstGeom>
          <a:gradFill>
            <a:gsLst>
              <a:gs pos="0">
                <a:srgbClr val="2D2C32">
                  <a:alpha val="96862"/>
                </a:srgbClr>
              </a:gs>
              <a:gs pos="98000">
                <a:srgbClr val="2D2C32">
                  <a:alpha val="91764"/>
                </a:srgbClr>
              </a:gs>
              <a:gs pos="100000">
                <a:srgbClr val="2D2C32">
                  <a:alpha val="91764"/>
                </a:srgbClr>
              </a:gs>
            </a:gsLst>
            <a:lin ang="18900000" scaled="0"/>
          </a:gradFill>
          <a:ln>
            <a:noFill/>
          </a:ln>
          <a:effectLst>
            <a:outerShdw blurRad="850900" sx="85000" rotWithShape="0" algn="t" dir="5400000" dist="660400" sy="850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27" name="Google Shape;427;p17"/>
          <p:cNvCxnSpPr/>
          <p:nvPr/>
        </p:nvCxnSpPr>
        <p:spPr>
          <a:xfrm>
            <a:off x="4813300" y="3406770"/>
            <a:ext cx="381000" cy="0"/>
          </a:xfrm>
          <a:prstGeom prst="straightConnector1">
            <a:avLst/>
          </a:prstGeom>
          <a:noFill/>
          <a:ln cap="flat" cmpd="sng" w="63500">
            <a:solidFill>
              <a:schemeClr val="accent2"/>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28" name="Google Shape;428;p17"/>
          <p:cNvSpPr txBox="1"/>
          <p:nvPr/>
        </p:nvSpPr>
        <p:spPr>
          <a:xfrm>
            <a:off x="1369672" y="3972326"/>
            <a:ext cx="1397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Questrial"/>
                <a:ea typeface="Questrial"/>
                <a:cs typeface="Questrial"/>
                <a:sym typeface="Questrial"/>
              </a:rPr>
              <a:t>PART FIVE</a:t>
            </a:r>
            <a:endParaRPr sz="14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29" name="Google Shape;429;p17"/>
          <p:cNvSpPr/>
          <p:nvPr/>
        </p:nvSpPr>
        <p:spPr>
          <a:xfrm rot="2700000">
            <a:off x="1884714" y="3301353"/>
            <a:ext cx="862747" cy="730424"/>
          </a:xfrm>
          <a:custGeom>
            <a:rect b="b" l="l" r="r" t="t"/>
            <a:pathLst>
              <a:path extrusionOk="0" h="730424" w="862747">
                <a:moveTo>
                  <a:pt x="157" y="0"/>
                </a:moveTo>
                <a:lnTo>
                  <a:pt x="862747" y="0"/>
                </a:lnTo>
                <a:lnTo>
                  <a:pt x="862747" y="730424"/>
                </a:lnTo>
                <a:lnTo>
                  <a:pt x="12589" y="730424"/>
                </a:lnTo>
                <a:lnTo>
                  <a:pt x="13472" y="713655"/>
                </a:lnTo>
                <a:lnTo>
                  <a:pt x="77456" y="706920"/>
                </a:lnTo>
                <a:lnTo>
                  <a:pt x="141440" y="693450"/>
                </a:lnTo>
                <a:lnTo>
                  <a:pt x="188586" y="666509"/>
                </a:lnTo>
                <a:lnTo>
                  <a:pt x="237417" y="637884"/>
                </a:lnTo>
                <a:lnTo>
                  <a:pt x="271092" y="604208"/>
                </a:lnTo>
                <a:lnTo>
                  <a:pt x="313187" y="541907"/>
                </a:lnTo>
                <a:lnTo>
                  <a:pt x="333393" y="504864"/>
                </a:lnTo>
                <a:lnTo>
                  <a:pt x="355283" y="439196"/>
                </a:lnTo>
                <a:lnTo>
                  <a:pt x="360334" y="380263"/>
                </a:lnTo>
                <a:lnTo>
                  <a:pt x="351915" y="321330"/>
                </a:lnTo>
                <a:lnTo>
                  <a:pt x="338444" y="237140"/>
                </a:lnTo>
                <a:lnTo>
                  <a:pt x="313187" y="208515"/>
                </a:lnTo>
                <a:lnTo>
                  <a:pt x="281195" y="159685"/>
                </a:lnTo>
                <a:lnTo>
                  <a:pt x="245835" y="120958"/>
                </a:lnTo>
                <a:lnTo>
                  <a:pt x="180167" y="72128"/>
                </a:lnTo>
                <a:lnTo>
                  <a:pt x="75771" y="28349"/>
                </a:lnTo>
                <a:lnTo>
                  <a:pt x="0" y="23298"/>
                </a:lnTo>
                <a:close/>
              </a:path>
            </a:pathLst>
          </a:custGeom>
          <a:gradFill>
            <a:gsLst>
              <a:gs pos="0">
                <a:srgbClr val="FFFFFF">
                  <a:alpha val="67843"/>
                </a:srgbClr>
              </a:gs>
              <a:gs pos="65000">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30" name="Google Shape;430;p17"/>
          <p:cNvSpPr/>
          <p:nvPr/>
        </p:nvSpPr>
        <p:spPr>
          <a:xfrm rot="2700000">
            <a:off x="1613422" y="2852800"/>
            <a:ext cx="1469146" cy="702024"/>
          </a:xfrm>
          <a:custGeom>
            <a:rect b="b" l="l" r="r" t="t"/>
            <a:pathLst>
              <a:path extrusionOk="0" h="702024" w="1469146">
                <a:moveTo>
                  <a:pt x="0" y="316781"/>
                </a:moveTo>
                <a:lnTo>
                  <a:pt x="316781" y="0"/>
                </a:lnTo>
                <a:lnTo>
                  <a:pt x="1469146" y="0"/>
                </a:lnTo>
                <a:lnTo>
                  <a:pt x="1469146" y="337358"/>
                </a:lnTo>
                <a:lnTo>
                  <a:pt x="549693" y="337358"/>
                </a:lnTo>
                <a:lnTo>
                  <a:pt x="549693" y="359006"/>
                </a:lnTo>
                <a:lnTo>
                  <a:pt x="527029" y="362244"/>
                </a:lnTo>
                <a:lnTo>
                  <a:pt x="449574" y="392552"/>
                </a:lnTo>
                <a:lnTo>
                  <a:pt x="378854" y="449801"/>
                </a:lnTo>
                <a:lnTo>
                  <a:pt x="321605" y="520520"/>
                </a:lnTo>
                <a:lnTo>
                  <a:pt x="289613" y="603027"/>
                </a:lnTo>
                <a:lnTo>
                  <a:pt x="278911" y="702024"/>
                </a:lnTo>
                <a:lnTo>
                  <a:pt x="258934" y="702024"/>
                </a:lnTo>
                <a:close/>
              </a:path>
            </a:pathLst>
          </a:custGeom>
          <a:gradFill>
            <a:gsLst>
              <a:gs pos="0">
                <a:srgbClr val="FFFFFF">
                  <a:alpha val="67843"/>
                </a:srgbClr>
              </a:gs>
              <a:gs pos="74000">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31" name="Google Shape;431;p17"/>
          <p:cNvSpPr txBox="1"/>
          <p:nvPr/>
        </p:nvSpPr>
        <p:spPr>
          <a:xfrm>
            <a:off x="1089446" y="2013846"/>
            <a:ext cx="1997528" cy="22159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800">
                <a:solidFill>
                  <a:schemeClr val="lt1"/>
                </a:solidFill>
                <a:latin typeface="Questrial"/>
                <a:ea typeface="Questrial"/>
                <a:cs typeface="Questrial"/>
                <a:sym typeface="Questrial"/>
              </a:rPr>
              <a:t>5</a:t>
            </a:r>
            <a:endParaRPr sz="13800">
              <a:solidFill>
                <a:schemeClr val="lt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750"/>
                                        <p:tgtEl>
                                          <p:spTgt spid="426"/>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750"/>
                                        <p:tgtEl>
                                          <p:spTgt spid="425"/>
                                        </p:tgtEl>
                                      </p:cBhvr>
                                    </p:animEffect>
                                  </p:childTnLst>
                                </p:cTn>
                              </p:par>
                            </p:childTnLst>
                          </p:cTn>
                        </p:par>
                        <p:par>
                          <p:cTn fill="hold">
                            <p:stCondLst>
                              <p:cond delay="1500"/>
                            </p:stCondLst>
                            <p:childTnLst>
                              <p:par>
                                <p:cTn fill="hold" nodeType="afterEffect" presetClass="entr" presetID="10" presetSubtype="0">
                                  <p:stCondLst>
                                    <p:cond delay="750"/>
                                  </p:stCondLst>
                                  <p:childTnLst>
                                    <p:set>
                                      <p:cBhvr>
                                        <p:cTn dur="1" fill="hold">
                                          <p:stCondLst>
                                            <p:cond delay="0"/>
                                          </p:stCondLst>
                                        </p:cTn>
                                        <p:tgtEl>
                                          <p:spTgt spid="427"/>
                                        </p:tgtEl>
                                        <p:attrNameLst>
                                          <p:attrName>style.visibility</p:attrName>
                                        </p:attrNameLst>
                                      </p:cBhvr>
                                      <p:to>
                                        <p:strVal val="visible"/>
                                      </p:to>
                                    </p:set>
                                    <p:animEffect filter="fade" transition="in">
                                      <p:cBhvr>
                                        <p:cTn dur="1250"/>
                                        <p:tgtEl>
                                          <p:spTgt spid="427"/>
                                        </p:tgtEl>
                                      </p:cBhvr>
                                    </p:animEffect>
                                  </p:childTnLst>
                                </p:cTn>
                              </p:par>
                            </p:childTnLst>
                          </p:cTn>
                        </p:par>
                        <p:par>
                          <p:cTn fill="hold">
                            <p:stCondLst>
                              <p:cond delay="2750"/>
                            </p:stCondLst>
                            <p:childTnLst>
                              <p:par>
                                <p:cTn fill="hold" nodeType="afterEffect" presetClass="entr" presetID="10" presetSubtype="0">
                                  <p:stCondLst>
                                    <p:cond delay="125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par>
                          <p:cTn fill="hold">
                            <p:stCondLst>
                              <p:cond delay="3750"/>
                            </p:stCondLst>
                            <p:childTnLst>
                              <p:par>
                                <p:cTn fill="hold" nodeType="afterEffect" presetClass="entr" presetID="10" presetSubtype="0">
                                  <p:stCondLst>
                                    <p:cond delay="750"/>
                                  </p:stCondLst>
                                  <p:childTnLst>
                                    <p:set>
                                      <p:cBhvr>
                                        <p:cTn dur="1" fill="hold">
                                          <p:stCondLst>
                                            <p:cond delay="0"/>
                                          </p:stCondLst>
                                        </p:cTn>
                                        <p:tgtEl>
                                          <p:spTgt spid="423"/>
                                        </p:tgtEl>
                                        <p:attrNameLst>
                                          <p:attrName>style.visibility</p:attrName>
                                        </p:attrNameLst>
                                      </p:cBhvr>
                                      <p:to>
                                        <p:strVal val="visible"/>
                                      </p:to>
                                    </p:set>
                                    <p:animEffect filter="fade" transition="in">
                                      <p:cBhvr>
                                        <p:cTn dur="75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36" name="Google Shape;436;p18"/>
          <p:cNvPicPr preferRelativeResize="0"/>
          <p:nvPr/>
        </p:nvPicPr>
        <p:blipFill rotWithShape="1">
          <a:blip r:embed="rId3">
            <a:alphaModFix/>
          </a:blip>
          <a:srcRect b="0" l="0" r="0" t="0"/>
          <a:stretch/>
        </p:blipFill>
        <p:spPr>
          <a:xfrm>
            <a:off x="805543" y="817149"/>
            <a:ext cx="10580914" cy="5223705"/>
          </a:xfrm>
          <a:custGeom>
            <a:rect b="b" l="l" r="r" t="t"/>
            <a:pathLst>
              <a:path extrusionOk="0" h="5223705" w="10580914">
                <a:moveTo>
                  <a:pt x="0" y="0"/>
                </a:moveTo>
                <a:lnTo>
                  <a:pt x="10580914" y="0"/>
                </a:lnTo>
                <a:lnTo>
                  <a:pt x="10580914" y="5223705"/>
                </a:lnTo>
                <a:lnTo>
                  <a:pt x="0" y="5223705"/>
                </a:lnTo>
                <a:close/>
              </a:path>
            </a:pathLst>
          </a:custGeom>
          <a:solidFill>
            <a:schemeClr val="accent1"/>
          </a:solidFill>
          <a:ln>
            <a:noFill/>
          </a:ln>
          <a:effectLst>
            <a:outerShdw blurRad="1270000" rotWithShape="0" algn="t" dir="5400000" dist="444500">
              <a:srgbClr val="000000">
                <a:alpha val="20784"/>
              </a:srgbClr>
            </a:outerShdw>
          </a:effectLst>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37" name="Google Shape;437;p18"/>
          <p:cNvSpPr/>
          <p:nvPr/>
        </p:nvSpPr>
        <p:spPr>
          <a:xfrm>
            <a:off x="1470943" y="1067724"/>
            <a:ext cx="4735870" cy="67794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3200">
                <a:solidFill>
                  <a:schemeClr val="lt1"/>
                </a:solidFill>
                <a:latin typeface="Arial"/>
                <a:ea typeface="Arial"/>
                <a:cs typeface="Arial"/>
                <a:sym typeface="Arial"/>
              </a:rPr>
              <a:t>Compromise</a:t>
            </a:r>
            <a:endParaRPr sz="3200">
              <a:solidFill>
                <a:schemeClr val="lt1"/>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38" name="Google Shape;438;p18"/>
          <p:cNvCxnSpPr/>
          <p:nvPr/>
        </p:nvCxnSpPr>
        <p:spPr>
          <a:xfrm>
            <a:off x="1282257" y="1246065"/>
            <a:ext cx="0" cy="411285"/>
          </a:xfrm>
          <a:prstGeom prst="straightConnector1">
            <a:avLst/>
          </a:prstGeom>
          <a:noFill/>
          <a:ln cap="flat" cmpd="sng" w="25400">
            <a:solidFill>
              <a:srgbClr val="D9BA00"/>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39" name="Google Shape;439;p18"/>
          <p:cNvSpPr/>
          <p:nvPr/>
        </p:nvSpPr>
        <p:spPr>
          <a:xfrm>
            <a:off x="1286225" y="2428017"/>
            <a:ext cx="9627486" cy="2875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40" name="Google Shape;440;p18"/>
          <p:cNvSpPr txBox="1"/>
          <p:nvPr/>
        </p:nvSpPr>
        <p:spPr>
          <a:xfrm>
            <a:off x="2522807" y="3982424"/>
            <a:ext cx="7146385" cy="954107"/>
          </a:xfrm>
          <a:prstGeom prst="rect">
            <a:avLst/>
          </a:prstGeom>
          <a:noFill/>
          <a:ln cap="flat" cmpd="sng" w="9525">
            <a:solidFill>
              <a:srgbClr val="B59B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accent2"/>
                </a:solidFill>
                <a:latin typeface="Arial"/>
                <a:ea typeface="Arial"/>
                <a:cs typeface="Arial"/>
                <a:sym typeface="Arial"/>
              </a:rPr>
              <a:t>Narrowing down the time dimension</a:t>
            </a:r>
            <a:endParaRPr/>
          </a:p>
          <a:p>
            <a:pPr indent="0" lvl="0" marL="0" marR="0" rtl="0" algn="ctr">
              <a:spcBef>
                <a:spcPts val="0"/>
              </a:spcBef>
              <a:spcAft>
                <a:spcPts val="0"/>
              </a:spcAft>
              <a:buNone/>
            </a:pPr>
            <a:r>
              <a:rPr lang="en-US" sz="2800">
                <a:solidFill>
                  <a:schemeClr val="accent2"/>
                </a:solidFill>
                <a:latin typeface="Arial"/>
                <a:ea typeface="Arial"/>
                <a:cs typeface="Arial"/>
                <a:sym typeface="Arial"/>
              </a:rPr>
              <a:t>3.8 million rows ----🡪 2.9 million rows</a:t>
            </a:r>
            <a:endParaRPr sz="2800">
              <a:solidFill>
                <a:schemeClr val="accent2"/>
              </a:solidFill>
              <a:latin typeface="Arial"/>
              <a:ea typeface="Arial"/>
              <a:cs typeface="Arial"/>
              <a:sym typeface="Arial"/>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41" name="Google Shape;441;p18"/>
          <p:cNvGrpSpPr/>
          <p:nvPr/>
        </p:nvGrpSpPr>
        <p:grpSpPr>
          <a:xfrm>
            <a:off x="5730082" y="2878186"/>
            <a:ext cx="731836" cy="630862"/>
            <a:chOff x="-40" y="-1186"/>
            <a:chExt cx="7755" cy="6685"/>
          </a:xfrm>
        </p:grpSpPr>
        <p:sp>
          <p:nvSpPr>
            <p:cNvPr id="442" name="Google Shape;442;p18"/>
            <p:cNvSpPr/>
            <p:nvPr/>
          </p:nvSpPr>
          <p:spPr>
            <a:xfrm>
              <a:off x="-40" y="200"/>
              <a:ext cx="7755" cy="5299"/>
            </a:xfrm>
            <a:custGeom>
              <a:rect b="b" l="l" r="r" t="t"/>
              <a:pathLst>
                <a:path extrusionOk="0" h="2241" w="3280">
                  <a:moveTo>
                    <a:pt x="1982" y="0"/>
                  </a:moveTo>
                  <a:cubicBezTo>
                    <a:pt x="1025" y="0"/>
                    <a:pt x="1025" y="0"/>
                    <a:pt x="1025" y="0"/>
                  </a:cubicBezTo>
                  <a:cubicBezTo>
                    <a:pt x="1002" y="0"/>
                    <a:pt x="984" y="18"/>
                    <a:pt x="984" y="41"/>
                  </a:cubicBezTo>
                  <a:cubicBezTo>
                    <a:pt x="984" y="64"/>
                    <a:pt x="1002" y="82"/>
                    <a:pt x="1025" y="82"/>
                  </a:cubicBezTo>
                  <a:cubicBezTo>
                    <a:pt x="1982" y="82"/>
                    <a:pt x="1982" y="82"/>
                    <a:pt x="1982" y="82"/>
                  </a:cubicBezTo>
                  <a:cubicBezTo>
                    <a:pt x="2004" y="82"/>
                    <a:pt x="2022" y="64"/>
                    <a:pt x="2022" y="41"/>
                  </a:cubicBezTo>
                  <a:cubicBezTo>
                    <a:pt x="2022" y="18"/>
                    <a:pt x="2004" y="0"/>
                    <a:pt x="1982" y="0"/>
                  </a:cubicBezTo>
                  <a:close/>
                  <a:moveTo>
                    <a:pt x="2022" y="397"/>
                  </a:moveTo>
                  <a:cubicBezTo>
                    <a:pt x="2022" y="374"/>
                    <a:pt x="2004" y="356"/>
                    <a:pt x="1982" y="356"/>
                  </a:cubicBezTo>
                  <a:cubicBezTo>
                    <a:pt x="1025" y="356"/>
                    <a:pt x="1025" y="356"/>
                    <a:pt x="1025" y="356"/>
                  </a:cubicBezTo>
                  <a:cubicBezTo>
                    <a:pt x="1002" y="356"/>
                    <a:pt x="984" y="374"/>
                    <a:pt x="984" y="397"/>
                  </a:cubicBezTo>
                  <a:cubicBezTo>
                    <a:pt x="984" y="419"/>
                    <a:pt x="1002" y="437"/>
                    <a:pt x="1025" y="437"/>
                  </a:cubicBezTo>
                  <a:cubicBezTo>
                    <a:pt x="1982" y="437"/>
                    <a:pt x="1982" y="437"/>
                    <a:pt x="1982" y="437"/>
                  </a:cubicBezTo>
                  <a:cubicBezTo>
                    <a:pt x="2004" y="437"/>
                    <a:pt x="2022" y="419"/>
                    <a:pt x="2022" y="397"/>
                  </a:cubicBezTo>
                  <a:close/>
                  <a:moveTo>
                    <a:pt x="1025" y="683"/>
                  </a:moveTo>
                  <a:cubicBezTo>
                    <a:pt x="1002" y="683"/>
                    <a:pt x="984" y="702"/>
                    <a:pt x="984" y="724"/>
                  </a:cubicBezTo>
                  <a:cubicBezTo>
                    <a:pt x="984" y="747"/>
                    <a:pt x="1002" y="765"/>
                    <a:pt x="1025" y="765"/>
                  </a:cubicBezTo>
                  <a:cubicBezTo>
                    <a:pt x="1381" y="765"/>
                    <a:pt x="1381" y="765"/>
                    <a:pt x="1381" y="765"/>
                  </a:cubicBezTo>
                  <a:cubicBezTo>
                    <a:pt x="1403" y="765"/>
                    <a:pt x="1421" y="747"/>
                    <a:pt x="1421" y="724"/>
                  </a:cubicBezTo>
                  <a:cubicBezTo>
                    <a:pt x="1421" y="702"/>
                    <a:pt x="1403" y="683"/>
                    <a:pt x="1381" y="683"/>
                  </a:cubicBezTo>
                  <a:lnTo>
                    <a:pt x="1025" y="683"/>
                  </a:lnTo>
                  <a:close/>
                  <a:moveTo>
                    <a:pt x="1210" y="2161"/>
                  </a:moveTo>
                  <a:cubicBezTo>
                    <a:pt x="40" y="2161"/>
                    <a:pt x="40" y="2161"/>
                    <a:pt x="40" y="2161"/>
                  </a:cubicBezTo>
                  <a:cubicBezTo>
                    <a:pt x="18" y="2161"/>
                    <a:pt x="0" y="2179"/>
                    <a:pt x="0" y="2201"/>
                  </a:cubicBezTo>
                  <a:cubicBezTo>
                    <a:pt x="0" y="2223"/>
                    <a:pt x="18" y="2241"/>
                    <a:pt x="40" y="2241"/>
                  </a:cubicBezTo>
                  <a:cubicBezTo>
                    <a:pt x="1209" y="2241"/>
                    <a:pt x="1209" y="2241"/>
                    <a:pt x="1209" y="2241"/>
                  </a:cubicBezTo>
                  <a:cubicBezTo>
                    <a:pt x="1231" y="2241"/>
                    <a:pt x="1250" y="2223"/>
                    <a:pt x="1250" y="2201"/>
                  </a:cubicBezTo>
                  <a:cubicBezTo>
                    <a:pt x="1250" y="2179"/>
                    <a:pt x="1232" y="2161"/>
                    <a:pt x="1210" y="2161"/>
                  </a:cubicBezTo>
                  <a:close/>
                  <a:moveTo>
                    <a:pt x="2811" y="1996"/>
                  </a:moveTo>
                  <a:cubicBezTo>
                    <a:pt x="1953" y="1996"/>
                    <a:pt x="1953" y="1996"/>
                    <a:pt x="1953" y="1996"/>
                  </a:cubicBezTo>
                  <a:cubicBezTo>
                    <a:pt x="1931" y="1996"/>
                    <a:pt x="1913" y="2014"/>
                    <a:pt x="1913" y="2036"/>
                  </a:cubicBezTo>
                  <a:cubicBezTo>
                    <a:pt x="1913" y="2059"/>
                    <a:pt x="1931" y="2077"/>
                    <a:pt x="1953" y="2077"/>
                  </a:cubicBezTo>
                  <a:cubicBezTo>
                    <a:pt x="2811" y="2077"/>
                    <a:pt x="2811" y="2077"/>
                    <a:pt x="2811" y="2077"/>
                  </a:cubicBezTo>
                  <a:cubicBezTo>
                    <a:pt x="2833" y="2077"/>
                    <a:pt x="2851" y="2059"/>
                    <a:pt x="2851" y="2036"/>
                  </a:cubicBezTo>
                  <a:cubicBezTo>
                    <a:pt x="2851" y="2014"/>
                    <a:pt x="2833" y="1996"/>
                    <a:pt x="2811" y="1996"/>
                  </a:cubicBezTo>
                  <a:close/>
                  <a:moveTo>
                    <a:pt x="3240" y="1996"/>
                  </a:moveTo>
                  <a:cubicBezTo>
                    <a:pt x="3052" y="1996"/>
                    <a:pt x="3052" y="1996"/>
                    <a:pt x="3052" y="1996"/>
                  </a:cubicBezTo>
                  <a:cubicBezTo>
                    <a:pt x="3030" y="1996"/>
                    <a:pt x="3012" y="2014"/>
                    <a:pt x="3012" y="2036"/>
                  </a:cubicBezTo>
                  <a:cubicBezTo>
                    <a:pt x="3012" y="2059"/>
                    <a:pt x="3030" y="2077"/>
                    <a:pt x="3052" y="2077"/>
                  </a:cubicBezTo>
                  <a:cubicBezTo>
                    <a:pt x="3240" y="2077"/>
                    <a:pt x="3240" y="2077"/>
                    <a:pt x="3240" y="2077"/>
                  </a:cubicBezTo>
                  <a:cubicBezTo>
                    <a:pt x="3262" y="2077"/>
                    <a:pt x="3280" y="2059"/>
                    <a:pt x="3280" y="2036"/>
                  </a:cubicBezTo>
                  <a:cubicBezTo>
                    <a:pt x="3280" y="2014"/>
                    <a:pt x="3262" y="1996"/>
                    <a:pt x="3240" y="1996"/>
                  </a:cubicBezTo>
                  <a:close/>
                  <a:moveTo>
                    <a:pt x="1640" y="2161"/>
                  </a:moveTo>
                  <a:cubicBezTo>
                    <a:pt x="1452" y="2161"/>
                    <a:pt x="1452" y="2161"/>
                    <a:pt x="1452" y="2161"/>
                  </a:cubicBezTo>
                  <a:cubicBezTo>
                    <a:pt x="1430" y="2161"/>
                    <a:pt x="1411" y="2179"/>
                    <a:pt x="1411" y="2201"/>
                  </a:cubicBezTo>
                  <a:cubicBezTo>
                    <a:pt x="1411" y="2223"/>
                    <a:pt x="1430" y="2241"/>
                    <a:pt x="1452" y="2241"/>
                  </a:cubicBezTo>
                  <a:cubicBezTo>
                    <a:pt x="1640" y="2241"/>
                    <a:pt x="1640" y="2241"/>
                    <a:pt x="1640" y="2241"/>
                  </a:cubicBezTo>
                  <a:cubicBezTo>
                    <a:pt x="1662" y="2241"/>
                    <a:pt x="1680" y="2223"/>
                    <a:pt x="1680" y="2201"/>
                  </a:cubicBezTo>
                  <a:cubicBezTo>
                    <a:pt x="1680" y="2179"/>
                    <a:pt x="1662" y="2161"/>
                    <a:pt x="1640" y="2161"/>
                  </a:cubicBezTo>
                  <a:close/>
                  <a:moveTo>
                    <a:pt x="423" y="1886"/>
                  </a:moveTo>
                  <a:cubicBezTo>
                    <a:pt x="546" y="1886"/>
                    <a:pt x="546" y="1886"/>
                    <a:pt x="546" y="1886"/>
                  </a:cubicBezTo>
                  <a:cubicBezTo>
                    <a:pt x="568" y="1886"/>
                    <a:pt x="586" y="1868"/>
                    <a:pt x="586" y="1845"/>
                  </a:cubicBezTo>
                  <a:cubicBezTo>
                    <a:pt x="586" y="1823"/>
                    <a:pt x="568" y="1805"/>
                    <a:pt x="546" y="1805"/>
                  </a:cubicBezTo>
                  <a:cubicBezTo>
                    <a:pt x="423" y="1805"/>
                    <a:pt x="423" y="1805"/>
                    <a:pt x="423" y="1805"/>
                  </a:cubicBezTo>
                  <a:cubicBezTo>
                    <a:pt x="400" y="1805"/>
                    <a:pt x="382" y="1823"/>
                    <a:pt x="382" y="1845"/>
                  </a:cubicBezTo>
                  <a:cubicBezTo>
                    <a:pt x="382" y="1868"/>
                    <a:pt x="400" y="1886"/>
                    <a:pt x="423" y="1886"/>
                  </a:cubicBezTo>
                  <a:close/>
                  <a:moveTo>
                    <a:pt x="2310" y="1804"/>
                  </a:moveTo>
                  <a:cubicBezTo>
                    <a:pt x="2287" y="1804"/>
                    <a:pt x="2268" y="1822"/>
                    <a:pt x="2268" y="1845"/>
                  </a:cubicBezTo>
                  <a:cubicBezTo>
                    <a:pt x="2268" y="1867"/>
                    <a:pt x="2287" y="1886"/>
                    <a:pt x="2310" y="1886"/>
                  </a:cubicBezTo>
                  <a:cubicBezTo>
                    <a:pt x="2611" y="1886"/>
                    <a:pt x="2611" y="1886"/>
                    <a:pt x="2611" y="1886"/>
                  </a:cubicBezTo>
                  <a:cubicBezTo>
                    <a:pt x="2633" y="1886"/>
                    <a:pt x="2652" y="1867"/>
                    <a:pt x="2652" y="1845"/>
                  </a:cubicBezTo>
                  <a:cubicBezTo>
                    <a:pt x="2652" y="1822"/>
                    <a:pt x="2633" y="1804"/>
                    <a:pt x="2611" y="1804"/>
                  </a:cubicBezTo>
                  <a:lnTo>
                    <a:pt x="2310" y="1804"/>
                  </a:lnTo>
                  <a:close/>
                  <a:moveTo>
                    <a:pt x="664" y="1845"/>
                  </a:moveTo>
                  <a:cubicBezTo>
                    <a:pt x="664" y="1868"/>
                    <a:pt x="683" y="1886"/>
                    <a:pt x="705" y="1886"/>
                  </a:cubicBezTo>
                  <a:cubicBezTo>
                    <a:pt x="1088" y="1886"/>
                    <a:pt x="1088" y="1886"/>
                    <a:pt x="1088" y="1886"/>
                  </a:cubicBezTo>
                  <a:cubicBezTo>
                    <a:pt x="1111" y="1886"/>
                    <a:pt x="1129" y="1868"/>
                    <a:pt x="1129" y="1845"/>
                  </a:cubicBezTo>
                  <a:cubicBezTo>
                    <a:pt x="1129" y="1823"/>
                    <a:pt x="1093" y="1799"/>
                    <a:pt x="1071" y="1799"/>
                  </a:cubicBezTo>
                  <a:cubicBezTo>
                    <a:pt x="1088" y="1805"/>
                    <a:pt x="1088" y="1805"/>
                    <a:pt x="1088" y="1805"/>
                  </a:cubicBezTo>
                  <a:cubicBezTo>
                    <a:pt x="705" y="1805"/>
                    <a:pt x="705" y="1805"/>
                    <a:pt x="705" y="1805"/>
                  </a:cubicBezTo>
                  <a:cubicBezTo>
                    <a:pt x="683" y="1804"/>
                    <a:pt x="664" y="1823"/>
                    <a:pt x="664" y="1845"/>
                  </a:cubicBezTo>
                  <a:close/>
                  <a:moveTo>
                    <a:pt x="664" y="1845"/>
                  </a:moveTo>
                  <a:cubicBezTo>
                    <a:pt x="664" y="1845"/>
                    <a:pt x="664" y="1845"/>
                    <a:pt x="664" y="1845"/>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443" name="Google Shape;443;p18"/>
            <p:cNvSpPr/>
            <p:nvPr/>
          </p:nvSpPr>
          <p:spPr>
            <a:xfrm>
              <a:off x="929" y="-1186"/>
              <a:ext cx="5597" cy="5264"/>
            </a:xfrm>
            <a:custGeom>
              <a:rect b="b" l="l" r="r" t="t"/>
              <a:pathLst>
                <a:path extrusionOk="0" h="2226" w="2367">
                  <a:moveTo>
                    <a:pt x="127" y="2226"/>
                  </a:moveTo>
                  <a:cubicBezTo>
                    <a:pt x="1876" y="2226"/>
                    <a:pt x="1876" y="2226"/>
                    <a:pt x="1876" y="2226"/>
                  </a:cubicBezTo>
                  <a:cubicBezTo>
                    <a:pt x="1851" y="2221"/>
                    <a:pt x="1829" y="2208"/>
                    <a:pt x="1814" y="2189"/>
                  </a:cubicBezTo>
                  <a:cubicBezTo>
                    <a:pt x="1814" y="2189"/>
                    <a:pt x="1798" y="2170"/>
                    <a:pt x="1776" y="2144"/>
                  </a:cubicBezTo>
                  <a:cubicBezTo>
                    <a:pt x="127" y="2144"/>
                    <a:pt x="127" y="2144"/>
                    <a:pt x="127" y="2144"/>
                  </a:cubicBezTo>
                  <a:cubicBezTo>
                    <a:pt x="102" y="2144"/>
                    <a:pt x="82" y="2124"/>
                    <a:pt x="82" y="2101"/>
                  </a:cubicBezTo>
                  <a:cubicBezTo>
                    <a:pt x="82" y="1851"/>
                    <a:pt x="82" y="1851"/>
                    <a:pt x="82" y="1851"/>
                  </a:cubicBezTo>
                  <a:cubicBezTo>
                    <a:pt x="1426" y="1851"/>
                    <a:pt x="1426" y="1851"/>
                    <a:pt x="1426" y="1851"/>
                  </a:cubicBezTo>
                  <a:cubicBezTo>
                    <a:pt x="1431" y="1835"/>
                    <a:pt x="1440" y="1819"/>
                    <a:pt x="1452" y="1806"/>
                  </a:cubicBezTo>
                  <a:cubicBezTo>
                    <a:pt x="1485" y="1772"/>
                    <a:pt x="1485" y="1772"/>
                    <a:pt x="1485" y="1772"/>
                  </a:cubicBezTo>
                  <a:cubicBezTo>
                    <a:pt x="1488" y="1769"/>
                    <a:pt x="1488" y="1769"/>
                    <a:pt x="1488" y="1769"/>
                  </a:cubicBezTo>
                  <a:cubicBezTo>
                    <a:pt x="258" y="1769"/>
                    <a:pt x="258" y="1769"/>
                    <a:pt x="258" y="1769"/>
                  </a:cubicBezTo>
                  <a:cubicBezTo>
                    <a:pt x="258" y="189"/>
                    <a:pt x="258" y="189"/>
                    <a:pt x="258" y="189"/>
                  </a:cubicBezTo>
                  <a:cubicBezTo>
                    <a:pt x="258" y="128"/>
                    <a:pt x="307" y="78"/>
                    <a:pt x="369" y="78"/>
                  </a:cubicBezTo>
                  <a:cubicBezTo>
                    <a:pt x="1983" y="78"/>
                    <a:pt x="1983" y="78"/>
                    <a:pt x="1983" y="78"/>
                  </a:cubicBezTo>
                  <a:cubicBezTo>
                    <a:pt x="1987" y="78"/>
                    <a:pt x="1991" y="79"/>
                    <a:pt x="1994" y="79"/>
                  </a:cubicBezTo>
                  <a:cubicBezTo>
                    <a:pt x="1971" y="111"/>
                    <a:pt x="1958" y="150"/>
                    <a:pt x="1958" y="192"/>
                  </a:cubicBezTo>
                  <a:cubicBezTo>
                    <a:pt x="1958" y="1773"/>
                    <a:pt x="1958" y="1773"/>
                    <a:pt x="1958" y="1773"/>
                  </a:cubicBezTo>
                  <a:cubicBezTo>
                    <a:pt x="1958" y="1773"/>
                    <a:pt x="1987" y="1754"/>
                    <a:pt x="2036" y="1703"/>
                  </a:cubicBezTo>
                  <a:cubicBezTo>
                    <a:pt x="2036" y="540"/>
                    <a:pt x="2036" y="540"/>
                    <a:pt x="2036" y="540"/>
                  </a:cubicBezTo>
                  <a:cubicBezTo>
                    <a:pt x="2367" y="540"/>
                    <a:pt x="2367" y="540"/>
                    <a:pt x="2367" y="540"/>
                  </a:cubicBezTo>
                  <a:cubicBezTo>
                    <a:pt x="2367" y="191"/>
                    <a:pt x="2367" y="191"/>
                    <a:pt x="2367" y="191"/>
                  </a:cubicBezTo>
                  <a:cubicBezTo>
                    <a:pt x="2367" y="90"/>
                    <a:pt x="2288" y="7"/>
                    <a:pt x="2188" y="0"/>
                  </a:cubicBezTo>
                  <a:cubicBezTo>
                    <a:pt x="2185" y="0"/>
                    <a:pt x="2182" y="0"/>
                    <a:pt x="2178" y="0"/>
                  </a:cubicBezTo>
                  <a:cubicBezTo>
                    <a:pt x="369" y="0"/>
                    <a:pt x="369" y="0"/>
                    <a:pt x="369" y="0"/>
                  </a:cubicBezTo>
                  <a:cubicBezTo>
                    <a:pt x="264" y="0"/>
                    <a:pt x="179" y="85"/>
                    <a:pt x="179" y="189"/>
                  </a:cubicBezTo>
                  <a:cubicBezTo>
                    <a:pt x="179" y="1769"/>
                    <a:pt x="179" y="1769"/>
                    <a:pt x="179" y="1769"/>
                  </a:cubicBezTo>
                  <a:cubicBezTo>
                    <a:pt x="0" y="1769"/>
                    <a:pt x="0" y="1769"/>
                    <a:pt x="0" y="1769"/>
                  </a:cubicBezTo>
                  <a:cubicBezTo>
                    <a:pt x="0" y="2101"/>
                    <a:pt x="0" y="2101"/>
                    <a:pt x="0" y="2101"/>
                  </a:cubicBezTo>
                  <a:cubicBezTo>
                    <a:pt x="0" y="2170"/>
                    <a:pt x="56" y="2226"/>
                    <a:pt x="127" y="2226"/>
                  </a:cubicBezTo>
                  <a:close/>
                  <a:moveTo>
                    <a:pt x="2038" y="191"/>
                  </a:moveTo>
                  <a:cubicBezTo>
                    <a:pt x="2038" y="131"/>
                    <a:pt x="2087" y="82"/>
                    <a:pt x="2148" y="82"/>
                  </a:cubicBezTo>
                  <a:cubicBezTo>
                    <a:pt x="2175" y="82"/>
                    <a:pt x="2175" y="82"/>
                    <a:pt x="2175" y="82"/>
                  </a:cubicBezTo>
                  <a:cubicBezTo>
                    <a:pt x="2236" y="82"/>
                    <a:pt x="2285" y="131"/>
                    <a:pt x="2285" y="191"/>
                  </a:cubicBezTo>
                  <a:cubicBezTo>
                    <a:pt x="2285" y="458"/>
                    <a:pt x="2285" y="458"/>
                    <a:pt x="2285" y="458"/>
                  </a:cubicBezTo>
                  <a:cubicBezTo>
                    <a:pt x="2038" y="458"/>
                    <a:pt x="2038" y="458"/>
                    <a:pt x="2038" y="458"/>
                  </a:cubicBezTo>
                  <a:lnTo>
                    <a:pt x="2038" y="191"/>
                  </a:lnTo>
                  <a:close/>
                  <a:moveTo>
                    <a:pt x="2038" y="191"/>
                  </a:moveTo>
                  <a:cubicBezTo>
                    <a:pt x="2038" y="191"/>
                    <a:pt x="2038" y="191"/>
                    <a:pt x="2038" y="191"/>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444" name="Google Shape;444;p18"/>
            <p:cNvSpPr/>
            <p:nvPr/>
          </p:nvSpPr>
          <p:spPr>
            <a:xfrm>
              <a:off x="4587" y="2337"/>
              <a:ext cx="2126" cy="1421"/>
            </a:xfrm>
            <a:custGeom>
              <a:rect b="b" l="l" r="r" t="t"/>
              <a:pathLst>
                <a:path extrusionOk="0" h="601" w="899">
                  <a:moveTo>
                    <a:pt x="882" y="15"/>
                  </a:moveTo>
                  <a:cubicBezTo>
                    <a:pt x="865" y="0"/>
                    <a:pt x="839" y="0"/>
                    <a:pt x="824" y="17"/>
                  </a:cubicBezTo>
                  <a:cubicBezTo>
                    <a:pt x="367" y="501"/>
                    <a:pt x="367" y="501"/>
                    <a:pt x="367" y="501"/>
                  </a:cubicBezTo>
                  <a:cubicBezTo>
                    <a:pt x="167" y="285"/>
                    <a:pt x="167" y="285"/>
                    <a:pt x="167" y="285"/>
                  </a:cubicBezTo>
                  <a:cubicBezTo>
                    <a:pt x="167" y="285"/>
                    <a:pt x="167" y="284"/>
                    <a:pt x="166" y="283"/>
                  </a:cubicBezTo>
                  <a:cubicBezTo>
                    <a:pt x="158" y="275"/>
                    <a:pt x="148" y="270"/>
                    <a:pt x="138" y="269"/>
                  </a:cubicBezTo>
                  <a:cubicBezTo>
                    <a:pt x="127" y="269"/>
                    <a:pt x="117" y="272"/>
                    <a:pt x="108" y="280"/>
                  </a:cubicBezTo>
                  <a:cubicBezTo>
                    <a:pt x="107" y="280"/>
                    <a:pt x="107" y="281"/>
                    <a:pt x="106" y="282"/>
                  </a:cubicBezTo>
                  <a:cubicBezTo>
                    <a:pt x="18" y="365"/>
                    <a:pt x="18" y="365"/>
                    <a:pt x="18" y="365"/>
                  </a:cubicBezTo>
                  <a:cubicBezTo>
                    <a:pt x="1" y="379"/>
                    <a:pt x="0" y="405"/>
                    <a:pt x="15" y="422"/>
                  </a:cubicBezTo>
                  <a:cubicBezTo>
                    <a:pt x="31" y="438"/>
                    <a:pt x="56" y="440"/>
                    <a:pt x="73" y="425"/>
                  </a:cubicBezTo>
                  <a:cubicBezTo>
                    <a:pt x="133" y="368"/>
                    <a:pt x="133" y="368"/>
                    <a:pt x="133" y="368"/>
                  </a:cubicBezTo>
                  <a:cubicBezTo>
                    <a:pt x="336" y="587"/>
                    <a:pt x="336" y="587"/>
                    <a:pt x="336" y="587"/>
                  </a:cubicBezTo>
                  <a:cubicBezTo>
                    <a:pt x="337" y="589"/>
                    <a:pt x="337" y="589"/>
                    <a:pt x="337" y="589"/>
                  </a:cubicBezTo>
                  <a:cubicBezTo>
                    <a:pt x="337" y="589"/>
                    <a:pt x="337" y="590"/>
                    <a:pt x="338" y="590"/>
                  </a:cubicBezTo>
                  <a:cubicBezTo>
                    <a:pt x="340" y="592"/>
                    <a:pt x="342" y="592"/>
                    <a:pt x="344" y="594"/>
                  </a:cubicBezTo>
                  <a:cubicBezTo>
                    <a:pt x="346" y="595"/>
                    <a:pt x="348" y="596"/>
                    <a:pt x="351" y="597"/>
                  </a:cubicBezTo>
                  <a:cubicBezTo>
                    <a:pt x="353" y="598"/>
                    <a:pt x="356" y="599"/>
                    <a:pt x="358" y="600"/>
                  </a:cubicBezTo>
                  <a:cubicBezTo>
                    <a:pt x="360" y="600"/>
                    <a:pt x="364" y="601"/>
                    <a:pt x="366" y="601"/>
                  </a:cubicBezTo>
                  <a:cubicBezTo>
                    <a:pt x="368" y="601"/>
                    <a:pt x="371" y="601"/>
                    <a:pt x="374" y="600"/>
                  </a:cubicBezTo>
                  <a:cubicBezTo>
                    <a:pt x="376" y="600"/>
                    <a:pt x="379" y="600"/>
                    <a:pt x="381" y="598"/>
                  </a:cubicBezTo>
                  <a:cubicBezTo>
                    <a:pt x="384" y="597"/>
                    <a:pt x="386" y="596"/>
                    <a:pt x="389" y="594"/>
                  </a:cubicBezTo>
                  <a:cubicBezTo>
                    <a:pt x="390" y="593"/>
                    <a:pt x="392" y="592"/>
                    <a:pt x="393" y="591"/>
                  </a:cubicBezTo>
                  <a:cubicBezTo>
                    <a:pt x="394" y="591"/>
                    <a:pt x="394" y="590"/>
                    <a:pt x="395" y="590"/>
                  </a:cubicBezTo>
                  <a:cubicBezTo>
                    <a:pt x="395" y="589"/>
                    <a:pt x="396" y="589"/>
                    <a:pt x="397" y="588"/>
                  </a:cubicBezTo>
                  <a:cubicBezTo>
                    <a:pt x="884" y="72"/>
                    <a:pt x="884" y="72"/>
                    <a:pt x="884" y="72"/>
                  </a:cubicBezTo>
                  <a:cubicBezTo>
                    <a:pt x="899" y="56"/>
                    <a:pt x="898" y="31"/>
                    <a:pt x="882" y="15"/>
                  </a:cubicBezTo>
                  <a:close/>
                  <a:moveTo>
                    <a:pt x="882" y="15"/>
                  </a:moveTo>
                  <a:cubicBezTo>
                    <a:pt x="882" y="15"/>
                    <a:pt x="882" y="15"/>
                    <a:pt x="882" y="15"/>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gr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45" name="Google Shape;445;p18"/>
          <p:cNvSpPr/>
          <p:nvPr/>
        </p:nvSpPr>
        <p:spPr>
          <a:xfrm>
            <a:off x="10706100" y="2114401"/>
            <a:ext cx="203643" cy="203643"/>
          </a:xfrm>
          <a:prstGeom prst="rect">
            <a:avLst/>
          </a:prstGeom>
          <a:noFill/>
          <a:ln cap="flat" cmpd="sng" w="12700">
            <a:solidFill>
              <a:srgbClr val="D9BA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id="446" name="Google Shape;446;p18"/>
          <p:cNvPicPr preferRelativeResize="0"/>
          <p:nvPr/>
        </p:nvPicPr>
        <p:blipFill rotWithShape="1">
          <a:blip r:embed="rId4">
            <a:alphaModFix/>
          </a:blip>
          <a:srcRect b="0" l="0" r="0" t="0"/>
          <a:stretch/>
        </p:blipFill>
        <p:spPr>
          <a:xfrm>
            <a:off x="1631393" y="2637837"/>
            <a:ext cx="8929214" cy="9774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75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750"/>
                                        <p:tgtEl>
                                          <p:spTgt spid="43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500"/>
                                        <p:tgtEl>
                                          <p:spTgt spid="438"/>
                                        </p:tgtEl>
                                      </p:cBhvr>
                                    </p:animEffect>
                                  </p:childTnLst>
                                </p:cTn>
                              </p:par>
                            </p:childTnLst>
                          </p:cTn>
                        </p:par>
                        <p:par>
                          <p:cTn fill="hold">
                            <p:stCondLst>
                              <p:cond delay="2250"/>
                            </p:stCondLst>
                            <p:childTnLst>
                              <p:par>
                                <p:cTn fill="hold" nodeType="afterEffect" presetClass="entr" presetID="10" presetSubtype="0">
                                  <p:stCondLst>
                                    <p:cond delay="1250"/>
                                  </p:stCondLst>
                                  <p:childTnLst>
                                    <p:set>
                                      <p:cBhvr>
                                        <p:cTn dur="1" fill="hold">
                                          <p:stCondLst>
                                            <p:cond delay="0"/>
                                          </p:stCondLst>
                                        </p:cTn>
                                        <p:tgtEl>
                                          <p:spTgt spid="439"/>
                                        </p:tgtEl>
                                        <p:attrNameLst>
                                          <p:attrName>style.visibility</p:attrName>
                                        </p:attrNameLst>
                                      </p:cBhvr>
                                      <p:to>
                                        <p:strVal val="visible"/>
                                      </p:to>
                                    </p:set>
                                    <p:animEffect filter="fade" transition="in">
                                      <p:cBhvr>
                                        <p:cTn dur="750"/>
                                        <p:tgtEl>
                                          <p:spTgt spid="439"/>
                                        </p:tgtEl>
                                      </p:cBhvr>
                                    </p:animEffect>
                                  </p:childTnLst>
                                </p:cTn>
                              </p:par>
                              <p:par>
                                <p:cTn fill="hold" nodeType="withEffect" presetClass="entr" presetID="10" presetSubtype="0">
                                  <p:stCondLst>
                                    <p:cond delay="1750"/>
                                  </p:stCondLst>
                                  <p:childTnLst>
                                    <p:set>
                                      <p:cBhvr>
                                        <p:cTn dur="1" fill="hold">
                                          <p:stCondLst>
                                            <p:cond delay="0"/>
                                          </p:stCondLst>
                                        </p:cTn>
                                        <p:tgtEl>
                                          <p:spTgt spid="440"/>
                                        </p:tgtEl>
                                        <p:attrNameLst>
                                          <p:attrName>style.visibility</p:attrName>
                                        </p:attrNameLst>
                                      </p:cBhvr>
                                      <p:to>
                                        <p:strVal val="visible"/>
                                      </p:to>
                                    </p:set>
                                    <p:animEffect filter="fade" transition="in">
                                      <p:cBhvr>
                                        <p:cTn dur="750"/>
                                        <p:tgtEl>
                                          <p:spTgt spid="440"/>
                                        </p:tgtEl>
                                      </p:cBhvr>
                                    </p:animEffect>
                                  </p:childTnLst>
                                </p:cTn>
                              </p:par>
                            </p:childTnLst>
                          </p:cTn>
                        </p:par>
                        <p:par>
                          <p:cTn fill="hold">
                            <p:stCondLst>
                              <p:cond delay="3000"/>
                            </p:stCondLst>
                            <p:childTnLst>
                              <p:par>
                                <p:cTn fill="hold" nodeType="afterEffect" presetClass="entr" presetID="10" presetSubtype="0">
                                  <p:stCondLst>
                                    <p:cond delay="1750"/>
                                  </p:stCondLst>
                                  <p:childTnLst>
                                    <p:set>
                                      <p:cBhvr>
                                        <p:cTn dur="1" fill="hold">
                                          <p:stCondLst>
                                            <p:cond delay="0"/>
                                          </p:stCondLst>
                                        </p:cTn>
                                        <p:tgtEl>
                                          <p:spTgt spid="441"/>
                                        </p:tgtEl>
                                        <p:attrNameLst>
                                          <p:attrName>style.visibility</p:attrName>
                                        </p:attrNameLst>
                                      </p:cBhvr>
                                      <p:to>
                                        <p:strVal val="visible"/>
                                      </p:to>
                                    </p:set>
                                    <p:animEffect filter="fade" transition="in">
                                      <p:cBhvr>
                                        <p:cTn dur="750"/>
                                        <p:tgtEl>
                                          <p:spTgt spid="441"/>
                                        </p:tgtEl>
                                      </p:cBhvr>
                                    </p:animEffect>
                                  </p:childTnLst>
                                </p:cTn>
                              </p:par>
                            </p:childTnLst>
                          </p:cTn>
                        </p:par>
                        <p:par>
                          <p:cTn fill="hold">
                            <p:stCondLst>
                              <p:cond delay="3750"/>
                            </p:stCondLst>
                            <p:childTnLst>
                              <p:par>
                                <p:cTn fill="hold" nodeType="afterEffect" presetClass="entr" presetID="10" presetSubtype="0">
                                  <p:stCondLst>
                                    <p:cond delay="225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52" name="Google Shape;452;p19"/>
          <p:cNvPicPr preferRelativeResize="0"/>
          <p:nvPr/>
        </p:nvPicPr>
        <p:blipFill rotWithShape="1">
          <a:blip r:embed="rId3">
            <a:alphaModFix/>
          </a:blip>
          <a:srcRect b="0" l="0" r="0" t="0"/>
          <a:stretch/>
        </p:blipFill>
        <p:spPr>
          <a:xfrm>
            <a:off x="805543" y="817149"/>
            <a:ext cx="10580914" cy="5223705"/>
          </a:xfrm>
          <a:custGeom>
            <a:rect b="b" l="l" r="r" t="t"/>
            <a:pathLst>
              <a:path extrusionOk="0" h="5223705" w="10580914">
                <a:moveTo>
                  <a:pt x="0" y="0"/>
                </a:moveTo>
                <a:lnTo>
                  <a:pt x="10580914" y="0"/>
                </a:lnTo>
                <a:lnTo>
                  <a:pt x="10580914" y="5223705"/>
                </a:lnTo>
                <a:lnTo>
                  <a:pt x="0" y="5223705"/>
                </a:lnTo>
                <a:close/>
              </a:path>
            </a:pathLst>
          </a:custGeom>
          <a:solidFill>
            <a:schemeClr val="accent1"/>
          </a:solidFill>
          <a:ln>
            <a:noFill/>
          </a:ln>
          <a:effectLst>
            <a:outerShdw blurRad="1270000" rotWithShape="0" algn="t" dir="5400000" dist="444500">
              <a:srgbClr val="000000">
                <a:alpha val="20784"/>
              </a:srgbClr>
            </a:outerShdw>
          </a:effectLst>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53" name="Google Shape;453;p19"/>
          <p:cNvSpPr/>
          <p:nvPr/>
        </p:nvSpPr>
        <p:spPr>
          <a:xfrm>
            <a:off x="1029289" y="1202813"/>
            <a:ext cx="4735870" cy="75437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3600">
                <a:solidFill>
                  <a:schemeClr val="lt1"/>
                </a:solidFill>
                <a:latin typeface="Arial"/>
                <a:ea typeface="Arial"/>
                <a:cs typeface="Arial"/>
                <a:sym typeface="Arial"/>
              </a:rPr>
              <a:t>SQL Advanced Selection</a:t>
            </a:r>
            <a:endParaRPr sz="3600">
              <a:solidFill>
                <a:schemeClr val="lt1"/>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54" name="Google Shape;454;p19"/>
          <p:cNvCxnSpPr/>
          <p:nvPr/>
        </p:nvCxnSpPr>
        <p:spPr>
          <a:xfrm>
            <a:off x="1036199" y="1382276"/>
            <a:ext cx="0" cy="411285"/>
          </a:xfrm>
          <a:prstGeom prst="straightConnector1">
            <a:avLst/>
          </a:prstGeom>
          <a:noFill/>
          <a:ln cap="flat" cmpd="sng" w="25400">
            <a:solidFill>
              <a:srgbClr val="D9BA00"/>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55" name="Google Shape;455;p19"/>
          <p:cNvSpPr/>
          <p:nvPr/>
        </p:nvSpPr>
        <p:spPr>
          <a:xfrm>
            <a:off x="978205" y="2329491"/>
            <a:ext cx="10162119" cy="33498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56" name="Google Shape;456;p19"/>
          <p:cNvGrpSpPr/>
          <p:nvPr/>
        </p:nvGrpSpPr>
        <p:grpSpPr>
          <a:xfrm>
            <a:off x="5726114" y="2934296"/>
            <a:ext cx="731836" cy="630862"/>
            <a:chOff x="-40" y="-1186"/>
            <a:chExt cx="7755" cy="6685"/>
          </a:xfrm>
        </p:grpSpPr>
        <p:sp>
          <p:nvSpPr>
            <p:cNvPr id="457" name="Google Shape;457;p19"/>
            <p:cNvSpPr/>
            <p:nvPr/>
          </p:nvSpPr>
          <p:spPr>
            <a:xfrm>
              <a:off x="-40" y="200"/>
              <a:ext cx="7755" cy="5299"/>
            </a:xfrm>
            <a:custGeom>
              <a:rect b="b" l="l" r="r" t="t"/>
              <a:pathLst>
                <a:path extrusionOk="0" h="2241" w="3280">
                  <a:moveTo>
                    <a:pt x="1982" y="0"/>
                  </a:moveTo>
                  <a:cubicBezTo>
                    <a:pt x="1025" y="0"/>
                    <a:pt x="1025" y="0"/>
                    <a:pt x="1025" y="0"/>
                  </a:cubicBezTo>
                  <a:cubicBezTo>
                    <a:pt x="1002" y="0"/>
                    <a:pt x="984" y="18"/>
                    <a:pt x="984" y="41"/>
                  </a:cubicBezTo>
                  <a:cubicBezTo>
                    <a:pt x="984" y="64"/>
                    <a:pt x="1002" y="82"/>
                    <a:pt x="1025" y="82"/>
                  </a:cubicBezTo>
                  <a:cubicBezTo>
                    <a:pt x="1982" y="82"/>
                    <a:pt x="1982" y="82"/>
                    <a:pt x="1982" y="82"/>
                  </a:cubicBezTo>
                  <a:cubicBezTo>
                    <a:pt x="2004" y="82"/>
                    <a:pt x="2022" y="64"/>
                    <a:pt x="2022" y="41"/>
                  </a:cubicBezTo>
                  <a:cubicBezTo>
                    <a:pt x="2022" y="18"/>
                    <a:pt x="2004" y="0"/>
                    <a:pt x="1982" y="0"/>
                  </a:cubicBezTo>
                  <a:close/>
                  <a:moveTo>
                    <a:pt x="2022" y="397"/>
                  </a:moveTo>
                  <a:cubicBezTo>
                    <a:pt x="2022" y="374"/>
                    <a:pt x="2004" y="356"/>
                    <a:pt x="1982" y="356"/>
                  </a:cubicBezTo>
                  <a:cubicBezTo>
                    <a:pt x="1025" y="356"/>
                    <a:pt x="1025" y="356"/>
                    <a:pt x="1025" y="356"/>
                  </a:cubicBezTo>
                  <a:cubicBezTo>
                    <a:pt x="1002" y="356"/>
                    <a:pt x="984" y="374"/>
                    <a:pt x="984" y="397"/>
                  </a:cubicBezTo>
                  <a:cubicBezTo>
                    <a:pt x="984" y="419"/>
                    <a:pt x="1002" y="437"/>
                    <a:pt x="1025" y="437"/>
                  </a:cubicBezTo>
                  <a:cubicBezTo>
                    <a:pt x="1982" y="437"/>
                    <a:pt x="1982" y="437"/>
                    <a:pt x="1982" y="437"/>
                  </a:cubicBezTo>
                  <a:cubicBezTo>
                    <a:pt x="2004" y="437"/>
                    <a:pt x="2022" y="419"/>
                    <a:pt x="2022" y="397"/>
                  </a:cubicBezTo>
                  <a:close/>
                  <a:moveTo>
                    <a:pt x="1025" y="683"/>
                  </a:moveTo>
                  <a:cubicBezTo>
                    <a:pt x="1002" y="683"/>
                    <a:pt x="984" y="702"/>
                    <a:pt x="984" y="724"/>
                  </a:cubicBezTo>
                  <a:cubicBezTo>
                    <a:pt x="984" y="747"/>
                    <a:pt x="1002" y="765"/>
                    <a:pt x="1025" y="765"/>
                  </a:cubicBezTo>
                  <a:cubicBezTo>
                    <a:pt x="1381" y="765"/>
                    <a:pt x="1381" y="765"/>
                    <a:pt x="1381" y="765"/>
                  </a:cubicBezTo>
                  <a:cubicBezTo>
                    <a:pt x="1403" y="765"/>
                    <a:pt x="1421" y="747"/>
                    <a:pt x="1421" y="724"/>
                  </a:cubicBezTo>
                  <a:cubicBezTo>
                    <a:pt x="1421" y="702"/>
                    <a:pt x="1403" y="683"/>
                    <a:pt x="1381" y="683"/>
                  </a:cubicBezTo>
                  <a:lnTo>
                    <a:pt x="1025" y="683"/>
                  </a:lnTo>
                  <a:close/>
                  <a:moveTo>
                    <a:pt x="1210" y="2161"/>
                  </a:moveTo>
                  <a:cubicBezTo>
                    <a:pt x="40" y="2161"/>
                    <a:pt x="40" y="2161"/>
                    <a:pt x="40" y="2161"/>
                  </a:cubicBezTo>
                  <a:cubicBezTo>
                    <a:pt x="18" y="2161"/>
                    <a:pt x="0" y="2179"/>
                    <a:pt x="0" y="2201"/>
                  </a:cubicBezTo>
                  <a:cubicBezTo>
                    <a:pt x="0" y="2223"/>
                    <a:pt x="18" y="2241"/>
                    <a:pt x="40" y="2241"/>
                  </a:cubicBezTo>
                  <a:cubicBezTo>
                    <a:pt x="1209" y="2241"/>
                    <a:pt x="1209" y="2241"/>
                    <a:pt x="1209" y="2241"/>
                  </a:cubicBezTo>
                  <a:cubicBezTo>
                    <a:pt x="1231" y="2241"/>
                    <a:pt x="1250" y="2223"/>
                    <a:pt x="1250" y="2201"/>
                  </a:cubicBezTo>
                  <a:cubicBezTo>
                    <a:pt x="1250" y="2179"/>
                    <a:pt x="1232" y="2161"/>
                    <a:pt x="1210" y="2161"/>
                  </a:cubicBezTo>
                  <a:close/>
                  <a:moveTo>
                    <a:pt x="2811" y="1996"/>
                  </a:moveTo>
                  <a:cubicBezTo>
                    <a:pt x="1953" y="1996"/>
                    <a:pt x="1953" y="1996"/>
                    <a:pt x="1953" y="1996"/>
                  </a:cubicBezTo>
                  <a:cubicBezTo>
                    <a:pt x="1931" y="1996"/>
                    <a:pt x="1913" y="2014"/>
                    <a:pt x="1913" y="2036"/>
                  </a:cubicBezTo>
                  <a:cubicBezTo>
                    <a:pt x="1913" y="2059"/>
                    <a:pt x="1931" y="2077"/>
                    <a:pt x="1953" y="2077"/>
                  </a:cubicBezTo>
                  <a:cubicBezTo>
                    <a:pt x="2811" y="2077"/>
                    <a:pt x="2811" y="2077"/>
                    <a:pt x="2811" y="2077"/>
                  </a:cubicBezTo>
                  <a:cubicBezTo>
                    <a:pt x="2833" y="2077"/>
                    <a:pt x="2851" y="2059"/>
                    <a:pt x="2851" y="2036"/>
                  </a:cubicBezTo>
                  <a:cubicBezTo>
                    <a:pt x="2851" y="2014"/>
                    <a:pt x="2833" y="1996"/>
                    <a:pt x="2811" y="1996"/>
                  </a:cubicBezTo>
                  <a:close/>
                  <a:moveTo>
                    <a:pt x="3240" y="1996"/>
                  </a:moveTo>
                  <a:cubicBezTo>
                    <a:pt x="3052" y="1996"/>
                    <a:pt x="3052" y="1996"/>
                    <a:pt x="3052" y="1996"/>
                  </a:cubicBezTo>
                  <a:cubicBezTo>
                    <a:pt x="3030" y="1996"/>
                    <a:pt x="3012" y="2014"/>
                    <a:pt x="3012" y="2036"/>
                  </a:cubicBezTo>
                  <a:cubicBezTo>
                    <a:pt x="3012" y="2059"/>
                    <a:pt x="3030" y="2077"/>
                    <a:pt x="3052" y="2077"/>
                  </a:cubicBezTo>
                  <a:cubicBezTo>
                    <a:pt x="3240" y="2077"/>
                    <a:pt x="3240" y="2077"/>
                    <a:pt x="3240" y="2077"/>
                  </a:cubicBezTo>
                  <a:cubicBezTo>
                    <a:pt x="3262" y="2077"/>
                    <a:pt x="3280" y="2059"/>
                    <a:pt x="3280" y="2036"/>
                  </a:cubicBezTo>
                  <a:cubicBezTo>
                    <a:pt x="3280" y="2014"/>
                    <a:pt x="3262" y="1996"/>
                    <a:pt x="3240" y="1996"/>
                  </a:cubicBezTo>
                  <a:close/>
                  <a:moveTo>
                    <a:pt x="1640" y="2161"/>
                  </a:moveTo>
                  <a:cubicBezTo>
                    <a:pt x="1452" y="2161"/>
                    <a:pt x="1452" y="2161"/>
                    <a:pt x="1452" y="2161"/>
                  </a:cubicBezTo>
                  <a:cubicBezTo>
                    <a:pt x="1430" y="2161"/>
                    <a:pt x="1411" y="2179"/>
                    <a:pt x="1411" y="2201"/>
                  </a:cubicBezTo>
                  <a:cubicBezTo>
                    <a:pt x="1411" y="2223"/>
                    <a:pt x="1430" y="2241"/>
                    <a:pt x="1452" y="2241"/>
                  </a:cubicBezTo>
                  <a:cubicBezTo>
                    <a:pt x="1640" y="2241"/>
                    <a:pt x="1640" y="2241"/>
                    <a:pt x="1640" y="2241"/>
                  </a:cubicBezTo>
                  <a:cubicBezTo>
                    <a:pt x="1662" y="2241"/>
                    <a:pt x="1680" y="2223"/>
                    <a:pt x="1680" y="2201"/>
                  </a:cubicBezTo>
                  <a:cubicBezTo>
                    <a:pt x="1680" y="2179"/>
                    <a:pt x="1662" y="2161"/>
                    <a:pt x="1640" y="2161"/>
                  </a:cubicBezTo>
                  <a:close/>
                  <a:moveTo>
                    <a:pt x="423" y="1886"/>
                  </a:moveTo>
                  <a:cubicBezTo>
                    <a:pt x="546" y="1886"/>
                    <a:pt x="546" y="1886"/>
                    <a:pt x="546" y="1886"/>
                  </a:cubicBezTo>
                  <a:cubicBezTo>
                    <a:pt x="568" y="1886"/>
                    <a:pt x="586" y="1868"/>
                    <a:pt x="586" y="1845"/>
                  </a:cubicBezTo>
                  <a:cubicBezTo>
                    <a:pt x="586" y="1823"/>
                    <a:pt x="568" y="1805"/>
                    <a:pt x="546" y="1805"/>
                  </a:cubicBezTo>
                  <a:cubicBezTo>
                    <a:pt x="423" y="1805"/>
                    <a:pt x="423" y="1805"/>
                    <a:pt x="423" y="1805"/>
                  </a:cubicBezTo>
                  <a:cubicBezTo>
                    <a:pt x="400" y="1805"/>
                    <a:pt x="382" y="1823"/>
                    <a:pt x="382" y="1845"/>
                  </a:cubicBezTo>
                  <a:cubicBezTo>
                    <a:pt x="382" y="1868"/>
                    <a:pt x="400" y="1886"/>
                    <a:pt x="423" y="1886"/>
                  </a:cubicBezTo>
                  <a:close/>
                  <a:moveTo>
                    <a:pt x="2310" y="1804"/>
                  </a:moveTo>
                  <a:cubicBezTo>
                    <a:pt x="2287" y="1804"/>
                    <a:pt x="2268" y="1822"/>
                    <a:pt x="2268" y="1845"/>
                  </a:cubicBezTo>
                  <a:cubicBezTo>
                    <a:pt x="2268" y="1867"/>
                    <a:pt x="2287" y="1886"/>
                    <a:pt x="2310" y="1886"/>
                  </a:cubicBezTo>
                  <a:cubicBezTo>
                    <a:pt x="2611" y="1886"/>
                    <a:pt x="2611" y="1886"/>
                    <a:pt x="2611" y="1886"/>
                  </a:cubicBezTo>
                  <a:cubicBezTo>
                    <a:pt x="2633" y="1886"/>
                    <a:pt x="2652" y="1867"/>
                    <a:pt x="2652" y="1845"/>
                  </a:cubicBezTo>
                  <a:cubicBezTo>
                    <a:pt x="2652" y="1822"/>
                    <a:pt x="2633" y="1804"/>
                    <a:pt x="2611" y="1804"/>
                  </a:cubicBezTo>
                  <a:lnTo>
                    <a:pt x="2310" y="1804"/>
                  </a:lnTo>
                  <a:close/>
                  <a:moveTo>
                    <a:pt x="664" y="1845"/>
                  </a:moveTo>
                  <a:cubicBezTo>
                    <a:pt x="664" y="1868"/>
                    <a:pt x="683" y="1886"/>
                    <a:pt x="705" y="1886"/>
                  </a:cubicBezTo>
                  <a:cubicBezTo>
                    <a:pt x="1088" y="1886"/>
                    <a:pt x="1088" y="1886"/>
                    <a:pt x="1088" y="1886"/>
                  </a:cubicBezTo>
                  <a:cubicBezTo>
                    <a:pt x="1111" y="1886"/>
                    <a:pt x="1129" y="1868"/>
                    <a:pt x="1129" y="1845"/>
                  </a:cubicBezTo>
                  <a:cubicBezTo>
                    <a:pt x="1129" y="1823"/>
                    <a:pt x="1093" y="1799"/>
                    <a:pt x="1071" y="1799"/>
                  </a:cubicBezTo>
                  <a:cubicBezTo>
                    <a:pt x="1088" y="1805"/>
                    <a:pt x="1088" y="1805"/>
                    <a:pt x="1088" y="1805"/>
                  </a:cubicBezTo>
                  <a:cubicBezTo>
                    <a:pt x="705" y="1805"/>
                    <a:pt x="705" y="1805"/>
                    <a:pt x="705" y="1805"/>
                  </a:cubicBezTo>
                  <a:cubicBezTo>
                    <a:pt x="683" y="1804"/>
                    <a:pt x="664" y="1823"/>
                    <a:pt x="664" y="1845"/>
                  </a:cubicBezTo>
                  <a:close/>
                  <a:moveTo>
                    <a:pt x="664" y="1845"/>
                  </a:moveTo>
                  <a:cubicBezTo>
                    <a:pt x="664" y="1845"/>
                    <a:pt x="664" y="1845"/>
                    <a:pt x="664" y="1845"/>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458" name="Google Shape;458;p19"/>
            <p:cNvSpPr/>
            <p:nvPr/>
          </p:nvSpPr>
          <p:spPr>
            <a:xfrm>
              <a:off x="929" y="-1186"/>
              <a:ext cx="5597" cy="5264"/>
            </a:xfrm>
            <a:custGeom>
              <a:rect b="b" l="l" r="r" t="t"/>
              <a:pathLst>
                <a:path extrusionOk="0" h="2226" w="2367">
                  <a:moveTo>
                    <a:pt x="127" y="2226"/>
                  </a:moveTo>
                  <a:cubicBezTo>
                    <a:pt x="1876" y="2226"/>
                    <a:pt x="1876" y="2226"/>
                    <a:pt x="1876" y="2226"/>
                  </a:cubicBezTo>
                  <a:cubicBezTo>
                    <a:pt x="1851" y="2221"/>
                    <a:pt x="1829" y="2208"/>
                    <a:pt x="1814" y="2189"/>
                  </a:cubicBezTo>
                  <a:cubicBezTo>
                    <a:pt x="1814" y="2189"/>
                    <a:pt x="1798" y="2170"/>
                    <a:pt x="1776" y="2144"/>
                  </a:cubicBezTo>
                  <a:cubicBezTo>
                    <a:pt x="127" y="2144"/>
                    <a:pt x="127" y="2144"/>
                    <a:pt x="127" y="2144"/>
                  </a:cubicBezTo>
                  <a:cubicBezTo>
                    <a:pt x="102" y="2144"/>
                    <a:pt x="82" y="2124"/>
                    <a:pt x="82" y="2101"/>
                  </a:cubicBezTo>
                  <a:cubicBezTo>
                    <a:pt x="82" y="1851"/>
                    <a:pt x="82" y="1851"/>
                    <a:pt x="82" y="1851"/>
                  </a:cubicBezTo>
                  <a:cubicBezTo>
                    <a:pt x="1426" y="1851"/>
                    <a:pt x="1426" y="1851"/>
                    <a:pt x="1426" y="1851"/>
                  </a:cubicBezTo>
                  <a:cubicBezTo>
                    <a:pt x="1431" y="1835"/>
                    <a:pt x="1440" y="1819"/>
                    <a:pt x="1452" y="1806"/>
                  </a:cubicBezTo>
                  <a:cubicBezTo>
                    <a:pt x="1485" y="1772"/>
                    <a:pt x="1485" y="1772"/>
                    <a:pt x="1485" y="1772"/>
                  </a:cubicBezTo>
                  <a:cubicBezTo>
                    <a:pt x="1488" y="1769"/>
                    <a:pt x="1488" y="1769"/>
                    <a:pt x="1488" y="1769"/>
                  </a:cubicBezTo>
                  <a:cubicBezTo>
                    <a:pt x="258" y="1769"/>
                    <a:pt x="258" y="1769"/>
                    <a:pt x="258" y="1769"/>
                  </a:cubicBezTo>
                  <a:cubicBezTo>
                    <a:pt x="258" y="189"/>
                    <a:pt x="258" y="189"/>
                    <a:pt x="258" y="189"/>
                  </a:cubicBezTo>
                  <a:cubicBezTo>
                    <a:pt x="258" y="128"/>
                    <a:pt x="307" y="78"/>
                    <a:pt x="369" y="78"/>
                  </a:cubicBezTo>
                  <a:cubicBezTo>
                    <a:pt x="1983" y="78"/>
                    <a:pt x="1983" y="78"/>
                    <a:pt x="1983" y="78"/>
                  </a:cubicBezTo>
                  <a:cubicBezTo>
                    <a:pt x="1987" y="78"/>
                    <a:pt x="1991" y="79"/>
                    <a:pt x="1994" y="79"/>
                  </a:cubicBezTo>
                  <a:cubicBezTo>
                    <a:pt x="1971" y="111"/>
                    <a:pt x="1958" y="150"/>
                    <a:pt x="1958" y="192"/>
                  </a:cubicBezTo>
                  <a:cubicBezTo>
                    <a:pt x="1958" y="1773"/>
                    <a:pt x="1958" y="1773"/>
                    <a:pt x="1958" y="1773"/>
                  </a:cubicBezTo>
                  <a:cubicBezTo>
                    <a:pt x="1958" y="1773"/>
                    <a:pt x="1987" y="1754"/>
                    <a:pt x="2036" y="1703"/>
                  </a:cubicBezTo>
                  <a:cubicBezTo>
                    <a:pt x="2036" y="540"/>
                    <a:pt x="2036" y="540"/>
                    <a:pt x="2036" y="540"/>
                  </a:cubicBezTo>
                  <a:cubicBezTo>
                    <a:pt x="2367" y="540"/>
                    <a:pt x="2367" y="540"/>
                    <a:pt x="2367" y="540"/>
                  </a:cubicBezTo>
                  <a:cubicBezTo>
                    <a:pt x="2367" y="191"/>
                    <a:pt x="2367" y="191"/>
                    <a:pt x="2367" y="191"/>
                  </a:cubicBezTo>
                  <a:cubicBezTo>
                    <a:pt x="2367" y="90"/>
                    <a:pt x="2288" y="7"/>
                    <a:pt x="2188" y="0"/>
                  </a:cubicBezTo>
                  <a:cubicBezTo>
                    <a:pt x="2185" y="0"/>
                    <a:pt x="2182" y="0"/>
                    <a:pt x="2178" y="0"/>
                  </a:cubicBezTo>
                  <a:cubicBezTo>
                    <a:pt x="369" y="0"/>
                    <a:pt x="369" y="0"/>
                    <a:pt x="369" y="0"/>
                  </a:cubicBezTo>
                  <a:cubicBezTo>
                    <a:pt x="264" y="0"/>
                    <a:pt x="179" y="85"/>
                    <a:pt x="179" y="189"/>
                  </a:cubicBezTo>
                  <a:cubicBezTo>
                    <a:pt x="179" y="1769"/>
                    <a:pt x="179" y="1769"/>
                    <a:pt x="179" y="1769"/>
                  </a:cubicBezTo>
                  <a:cubicBezTo>
                    <a:pt x="0" y="1769"/>
                    <a:pt x="0" y="1769"/>
                    <a:pt x="0" y="1769"/>
                  </a:cubicBezTo>
                  <a:cubicBezTo>
                    <a:pt x="0" y="2101"/>
                    <a:pt x="0" y="2101"/>
                    <a:pt x="0" y="2101"/>
                  </a:cubicBezTo>
                  <a:cubicBezTo>
                    <a:pt x="0" y="2170"/>
                    <a:pt x="56" y="2226"/>
                    <a:pt x="127" y="2226"/>
                  </a:cubicBezTo>
                  <a:close/>
                  <a:moveTo>
                    <a:pt x="2038" y="191"/>
                  </a:moveTo>
                  <a:cubicBezTo>
                    <a:pt x="2038" y="131"/>
                    <a:pt x="2087" y="82"/>
                    <a:pt x="2148" y="82"/>
                  </a:cubicBezTo>
                  <a:cubicBezTo>
                    <a:pt x="2175" y="82"/>
                    <a:pt x="2175" y="82"/>
                    <a:pt x="2175" y="82"/>
                  </a:cubicBezTo>
                  <a:cubicBezTo>
                    <a:pt x="2236" y="82"/>
                    <a:pt x="2285" y="131"/>
                    <a:pt x="2285" y="191"/>
                  </a:cubicBezTo>
                  <a:cubicBezTo>
                    <a:pt x="2285" y="458"/>
                    <a:pt x="2285" y="458"/>
                    <a:pt x="2285" y="458"/>
                  </a:cubicBezTo>
                  <a:cubicBezTo>
                    <a:pt x="2038" y="458"/>
                    <a:pt x="2038" y="458"/>
                    <a:pt x="2038" y="458"/>
                  </a:cubicBezTo>
                  <a:lnTo>
                    <a:pt x="2038" y="191"/>
                  </a:lnTo>
                  <a:close/>
                  <a:moveTo>
                    <a:pt x="2038" y="191"/>
                  </a:moveTo>
                  <a:cubicBezTo>
                    <a:pt x="2038" y="191"/>
                    <a:pt x="2038" y="191"/>
                    <a:pt x="2038" y="191"/>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459" name="Google Shape;459;p19"/>
            <p:cNvSpPr/>
            <p:nvPr/>
          </p:nvSpPr>
          <p:spPr>
            <a:xfrm>
              <a:off x="4587" y="2337"/>
              <a:ext cx="2126" cy="1421"/>
            </a:xfrm>
            <a:custGeom>
              <a:rect b="b" l="l" r="r" t="t"/>
              <a:pathLst>
                <a:path extrusionOk="0" h="601" w="899">
                  <a:moveTo>
                    <a:pt x="882" y="15"/>
                  </a:moveTo>
                  <a:cubicBezTo>
                    <a:pt x="865" y="0"/>
                    <a:pt x="839" y="0"/>
                    <a:pt x="824" y="17"/>
                  </a:cubicBezTo>
                  <a:cubicBezTo>
                    <a:pt x="367" y="501"/>
                    <a:pt x="367" y="501"/>
                    <a:pt x="367" y="501"/>
                  </a:cubicBezTo>
                  <a:cubicBezTo>
                    <a:pt x="167" y="285"/>
                    <a:pt x="167" y="285"/>
                    <a:pt x="167" y="285"/>
                  </a:cubicBezTo>
                  <a:cubicBezTo>
                    <a:pt x="167" y="285"/>
                    <a:pt x="167" y="284"/>
                    <a:pt x="166" y="283"/>
                  </a:cubicBezTo>
                  <a:cubicBezTo>
                    <a:pt x="158" y="275"/>
                    <a:pt x="148" y="270"/>
                    <a:pt x="138" y="269"/>
                  </a:cubicBezTo>
                  <a:cubicBezTo>
                    <a:pt x="127" y="269"/>
                    <a:pt x="117" y="272"/>
                    <a:pt x="108" y="280"/>
                  </a:cubicBezTo>
                  <a:cubicBezTo>
                    <a:pt x="107" y="280"/>
                    <a:pt x="107" y="281"/>
                    <a:pt x="106" y="282"/>
                  </a:cubicBezTo>
                  <a:cubicBezTo>
                    <a:pt x="18" y="365"/>
                    <a:pt x="18" y="365"/>
                    <a:pt x="18" y="365"/>
                  </a:cubicBezTo>
                  <a:cubicBezTo>
                    <a:pt x="1" y="379"/>
                    <a:pt x="0" y="405"/>
                    <a:pt x="15" y="422"/>
                  </a:cubicBezTo>
                  <a:cubicBezTo>
                    <a:pt x="31" y="438"/>
                    <a:pt x="56" y="440"/>
                    <a:pt x="73" y="425"/>
                  </a:cubicBezTo>
                  <a:cubicBezTo>
                    <a:pt x="133" y="368"/>
                    <a:pt x="133" y="368"/>
                    <a:pt x="133" y="368"/>
                  </a:cubicBezTo>
                  <a:cubicBezTo>
                    <a:pt x="336" y="587"/>
                    <a:pt x="336" y="587"/>
                    <a:pt x="336" y="587"/>
                  </a:cubicBezTo>
                  <a:cubicBezTo>
                    <a:pt x="337" y="589"/>
                    <a:pt x="337" y="589"/>
                    <a:pt x="337" y="589"/>
                  </a:cubicBezTo>
                  <a:cubicBezTo>
                    <a:pt x="337" y="589"/>
                    <a:pt x="337" y="590"/>
                    <a:pt x="338" y="590"/>
                  </a:cubicBezTo>
                  <a:cubicBezTo>
                    <a:pt x="340" y="592"/>
                    <a:pt x="342" y="592"/>
                    <a:pt x="344" y="594"/>
                  </a:cubicBezTo>
                  <a:cubicBezTo>
                    <a:pt x="346" y="595"/>
                    <a:pt x="348" y="596"/>
                    <a:pt x="351" y="597"/>
                  </a:cubicBezTo>
                  <a:cubicBezTo>
                    <a:pt x="353" y="598"/>
                    <a:pt x="356" y="599"/>
                    <a:pt x="358" y="600"/>
                  </a:cubicBezTo>
                  <a:cubicBezTo>
                    <a:pt x="360" y="600"/>
                    <a:pt x="364" y="601"/>
                    <a:pt x="366" y="601"/>
                  </a:cubicBezTo>
                  <a:cubicBezTo>
                    <a:pt x="368" y="601"/>
                    <a:pt x="371" y="601"/>
                    <a:pt x="374" y="600"/>
                  </a:cubicBezTo>
                  <a:cubicBezTo>
                    <a:pt x="376" y="600"/>
                    <a:pt x="379" y="600"/>
                    <a:pt x="381" y="598"/>
                  </a:cubicBezTo>
                  <a:cubicBezTo>
                    <a:pt x="384" y="597"/>
                    <a:pt x="386" y="596"/>
                    <a:pt x="389" y="594"/>
                  </a:cubicBezTo>
                  <a:cubicBezTo>
                    <a:pt x="390" y="593"/>
                    <a:pt x="392" y="592"/>
                    <a:pt x="393" y="591"/>
                  </a:cubicBezTo>
                  <a:cubicBezTo>
                    <a:pt x="394" y="591"/>
                    <a:pt x="394" y="590"/>
                    <a:pt x="395" y="590"/>
                  </a:cubicBezTo>
                  <a:cubicBezTo>
                    <a:pt x="395" y="589"/>
                    <a:pt x="396" y="589"/>
                    <a:pt x="397" y="588"/>
                  </a:cubicBezTo>
                  <a:cubicBezTo>
                    <a:pt x="884" y="72"/>
                    <a:pt x="884" y="72"/>
                    <a:pt x="884" y="72"/>
                  </a:cubicBezTo>
                  <a:cubicBezTo>
                    <a:pt x="899" y="56"/>
                    <a:pt x="898" y="31"/>
                    <a:pt x="882" y="15"/>
                  </a:cubicBezTo>
                  <a:close/>
                  <a:moveTo>
                    <a:pt x="882" y="15"/>
                  </a:moveTo>
                  <a:cubicBezTo>
                    <a:pt x="882" y="15"/>
                    <a:pt x="882" y="15"/>
                    <a:pt x="882" y="15"/>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gr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60" name="Google Shape;460;p19"/>
          <p:cNvSpPr/>
          <p:nvPr/>
        </p:nvSpPr>
        <p:spPr>
          <a:xfrm>
            <a:off x="10706100" y="1913297"/>
            <a:ext cx="203643" cy="203643"/>
          </a:xfrm>
          <a:prstGeom prst="rect">
            <a:avLst/>
          </a:prstGeom>
          <a:noFill/>
          <a:ln cap="flat" cmpd="sng" w="12700">
            <a:solidFill>
              <a:srgbClr val="D9BA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id="461" name="Google Shape;461;p19"/>
          <p:cNvPicPr preferRelativeResize="0"/>
          <p:nvPr/>
        </p:nvPicPr>
        <p:blipFill rotWithShape="1">
          <a:blip r:embed="rId4">
            <a:alphaModFix/>
          </a:blip>
          <a:srcRect b="0" l="0" r="0" t="0"/>
          <a:stretch/>
        </p:blipFill>
        <p:spPr>
          <a:xfrm>
            <a:off x="1029289" y="2368994"/>
            <a:ext cx="10059949" cy="2454504"/>
          </a:xfrm>
          <a:prstGeom prst="rect">
            <a:avLst/>
          </a:prstGeom>
          <a:noFill/>
          <a:ln>
            <a:noFill/>
          </a:ln>
        </p:spPr>
      </p:pic>
      <p:pic>
        <p:nvPicPr>
          <p:cNvPr id="462" name="Google Shape;462;p19"/>
          <p:cNvPicPr preferRelativeResize="0"/>
          <p:nvPr/>
        </p:nvPicPr>
        <p:blipFill rotWithShape="1">
          <a:blip r:embed="rId5">
            <a:alphaModFix/>
          </a:blip>
          <a:srcRect b="0" l="0" r="0" t="0"/>
          <a:stretch/>
        </p:blipFill>
        <p:spPr>
          <a:xfrm>
            <a:off x="5649330" y="1209592"/>
            <a:ext cx="5324514" cy="1714513"/>
          </a:xfrm>
          <a:prstGeom prst="rect">
            <a:avLst/>
          </a:pr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63" name="Google Shape;463;p19"/>
          <p:cNvSpPr txBox="1"/>
          <p:nvPr/>
        </p:nvSpPr>
        <p:spPr>
          <a:xfrm>
            <a:off x="2344032" y="5083336"/>
            <a:ext cx="7089868" cy="369332"/>
          </a:xfrm>
          <a:prstGeom prst="rect">
            <a:avLst/>
          </a:prstGeom>
          <a:noFill/>
          <a:ln cap="flat" cmpd="sng" w="9525">
            <a:solidFill>
              <a:srgbClr val="B59B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accent2"/>
                </a:solidFill>
                <a:latin typeface="Arial"/>
                <a:ea typeface="Arial"/>
                <a:cs typeface="Arial"/>
                <a:sym typeface="Arial"/>
              </a:rPr>
              <a:t>SELECT CASE WHEN COLUMN IN … THEN …</a:t>
            </a:r>
            <a:endParaRPr sz="1800">
              <a:solidFill>
                <a:schemeClr val="accen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75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750"/>
                                        <p:tgtEl>
                                          <p:spTgt spid="453"/>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500"/>
                                        <p:tgtEl>
                                          <p:spTgt spid="454"/>
                                        </p:tgtEl>
                                      </p:cBhvr>
                                    </p:animEffect>
                                  </p:childTnLst>
                                </p:cTn>
                              </p:par>
                            </p:childTnLst>
                          </p:cTn>
                        </p:par>
                        <p:par>
                          <p:cTn fill="hold">
                            <p:stCondLst>
                              <p:cond delay="2250"/>
                            </p:stCondLst>
                            <p:childTnLst>
                              <p:par>
                                <p:cTn fill="hold" nodeType="afterEffect" presetClass="entr" presetID="10" presetSubtype="0">
                                  <p:stCondLst>
                                    <p:cond delay="1250"/>
                                  </p:stCondLst>
                                  <p:childTnLst>
                                    <p:set>
                                      <p:cBhvr>
                                        <p:cTn dur="1" fill="hold">
                                          <p:stCondLst>
                                            <p:cond delay="0"/>
                                          </p:stCondLst>
                                        </p:cTn>
                                        <p:tgtEl>
                                          <p:spTgt spid="455"/>
                                        </p:tgtEl>
                                        <p:attrNameLst>
                                          <p:attrName>style.visibility</p:attrName>
                                        </p:attrNameLst>
                                      </p:cBhvr>
                                      <p:to>
                                        <p:strVal val="visible"/>
                                      </p:to>
                                    </p:set>
                                    <p:animEffect filter="fade" transition="in">
                                      <p:cBhvr>
                                        <p:cTn dur="750"/>
                                        <p:tgtEl>
                                          <p:spTgt spid="455"/>
                                        </p:tgtEl>
                                      </p:cBhvr>
                                    </p:animEffect>
                                  </p:childTnLst>
                                </p:cTn>
                              </p:par>
                              <p:par>
                                <p:cTn fill="hold" nodeType="withEffect" presetClass="entr" presetID="10" presetSubtype="0">
                                  <p:stCondLst>
                                    <p:cond delay="1750"/>
                                  </p:stCondLst>
                                  <p:childTnLst>
                                    <p:set>
                                      <p:cBhvr>
                                        <p:cTn dur="1" fill="hold">
                                          <p:stCondLst>
                                            <p:cond delay="0"/>
                                          </p:stCondLst>
                                        </p:cTn>
                                        <p:tgtEl>
                                          <p:spTgt spid="456"/>
                                        </p:tgtEl>
                                        <p:attrNameLst>
                                          <p:attrName>style.visibility</p:attrName>
                                        </p:attrNameLst>
                                      </p:cBhvr>
                                      <p:to>
                                        <p:strVal val="visible"/>
                                      </p:to>
                                    </p:set>
                                    <p:animEffect filter="fade" transition="in">
                                      <p:cBhvr>
                                        <p:cTn dur="750"/>
                                        <p:tgtEl>
                                          <p:spTgt spid="456"/>
                                        </p:tgtEl>
                                      </p:cBhvr>
                                    </p:animEffect>
                                  </p:childTnLst>
                                </p:cTn>
                              </p:par>
                            </p:childTnLst>
                          </p:cTn>
                        </p:par>
                        <p:par>
                          <p:cTn fill="hold">
                            <p:stCondLst>
                              <p:cond delay="3000"/>
                            </p:stCondLst>
                            <p:childTnLst>
                              <p:par>
                                <p:cTn fill="hold" nodeType="afterEffect" presetClass="entr" presetID="10" presetSubtype="0">
                                  <p:stCondLst>
                                    <p:cond delay="225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13" name="Google Shape;113;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14" name="Google Shape;114;p2"/>
          <p:cNvSpPr txBox="1"/>
          <p:nvPr/>
        </p:nvSpPr>
        <p:spPr>
          <a:xfrm>
            <a:off x="270487" y="956313"/>
            <a:ext cx="389804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accent2"/>
                </a:solidFill>
                <a:latin typeface="Arial"/>
                <a:ea typeface="Arial"/>
                <a:cs typeface="Arial"/>
                <a:sym typeface="Arial"/>
              </a:rPr>
              <a:t>C</a:t>
            </a:r>
            <a:r>
              <a:rPr lang="en-US" sz="2800">
                <a:solidFill>
                  <a:schemeClr val="accent2"/>
                </a:solidFill>
                <a:latin typeface="Arial"/>
                <a:ea typeface="Arial"/>
                <a:cs typeface="Arial"/>
                <a:sym typeface="Arial"/>
              </a:rPr>
              <a:t> </a:t>
            </a:r>
            <a:r>
              <a:rPr lang="en-US" sz="3200">
                <a:solidFill>
                  <a:schemeClr val="lt1"/>
                </a:solidFill>
                <a:latin typeface="Arial"/>
                <a:ea typeface="Arial"/>
                <a:cs typeface="Arial"/>
                <a:sym typeface="Arial"/>
              </a:rPr>
              <a:t>ontents</a:t>
            </a:r>
            <a:endParaRPr sz="3600">
              <a:solidFill>
                <a:schemeClr val="lt1"/>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15" name="Google Shape;115;p2"/>
          <p:cNvCxnSpPr/>
          <p:nvPr/>
        </p:nvCxnSpPr>
        <p:spPr>
          <a:xfrm>
            <a:off x="1394336" y="1876006"/>
            <a:ext cx="266700" cy="0"/>
          </a:xfrm>
          <a:prstGeom prst="straightConnector1">
            <a:avLst/>
          </a:prstGeom>
          <a:noFill/>
          <a:ln cap="flat" cmpd="sng" w="25400">
            <a:solidFill>
              <a:schemeClr val="lt1">
                <a:alpha val="33725"/>
              </a:schemeClr>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16" name="Google Shape;116;p2"/>
          <p:cNvSpPr/>
          <p:nvPr/>
        </p:nvSpPr>
        <p:spPr>
          <a:xfrm>
            <a:off x="666750" y="2295525"/>
            <a:ext cx="10858500" cy="3905250"/>
          </a:xfrm>
          <a:prstGeom prst="rect">
            <a:avLst/>
          </a:prstGeom>
          <a:gradFill>
            <a:gsLst>
              <a:gs pos="0">
                <a:srgbClr val="2D2C32">
                  <a:alpha val="96862"/>
                </a:srgbClr>
              </a:gs>
              <a:gs pos="98000">
                <a:srgbClr val="2D2C32">
                  <a:alpha val="91764"/>
                </a:srgbClr>
              </a:gs>
              <a:gs pos="100000">
                <a:srgbClr val="2D2C32">
                  <a:alpha val="91764"/>
                </a:srgbClr>
              </a:gs>
            </a:gsLst>
            <a:lin ang="18900000" scaled="0"/>
          </a:gradFill>
          <a:ln>
            <a:noFill/>
          </a:ln>
          <a:effectLst>
            <a:outerShdw blurRad="1270000" sx="87000" rotWithShape="0" algn="t" dir="5400000" dist="1028700" sy="870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17" name="Google Shape;117;p2"/>
          <p:cNvSpPr txBox="1"/>
          <p:nvPr/>
        </p:nvSpPr>
        <p:spPr>
          <a:xfrm>
            <a:off x="1375286" y="3155235"/>
            <a:ext cx="64109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lt1"/>
                </a:solidFill>
                <a:latin typeface="Questrial"/>
                <a:ea typeface="Questrial"/>
                <a:cs typeface="Questrial"/>
                <a:sym typeface="Questrial"/>
              </a:rPr>
              <a:t>01.</a:t>
            </a:r>
            <a:endParaRPr sz="2200">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18" name="Google Shape;118;p2"/>
          <p:cNvSpPr txBox="1"/>
          <p:nvPr/>
        </p:nvSpPr>
        <p:spPr>
          <a:xfrm>
            <a:off x="1380541" y="4993764"/>
            <a:ext cx="83897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lt1"/>
                </a:solidFill>
                <a:latin typeface="Questrial"/>
                <a:ea typeface="Questrial"/>
                <a:cs typeface="Questrial"/>
                <a:sym typeface="Questrial"/>
              </a:rPr>
              <a:t>03.  </a:t>
            </a:r>
            <a:endParaRPr sz="2200">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19" name="Google Shape;119;p2"/>
          <p:cNvSpPr txBox="1"/>
          <p:nvPr/>
        </p:nvSpPr>
        <p:spPr>
          <a:xfrm>
            <a:off x="4970694" y="3133030"/>
            <a:ext cx="64109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lt1"/>
                </a:solidFill>
                <a:latin typeface="Questrial"/>
                <a:ea typeface="Questrial"/>
                <a:cs typeface="Questrial"/>
                <a:sym typeface="Questrial"/>
              </a:rPr>
              <a:t>04.</a:t>
            </a:r>
            <a:endParaRPr sz="2200">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20" name="Google Shape;120;p2"/>
          <p:cNvSpPr txBox="1"/>
          <p:nvPr/>
        </p:nvSpPr>
        <p:spPr>
          <a:xfrm>
            <a:off x="4970694" y="4091156"/>
            <a:ext cx="83897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lt1"/>
                </a:solidFill>
                <a:latin typeface="Questrial"/>
                <a:ea typeface="Questrial"/>
                <a:cs typeface="Questrial"/>
                <a:sym typeface="Questrial"/>
              </a:rPr>
              <a:t>05.  </a:t>
            </a:r>
            <a:endParaRPr sz="2200">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21" name="Google Shape;121;p2"/>
          <p:cNvSpPr/>
          <p:nvPr/>
        </p:nvSpPr>
        <p:spPr>
          <a:xfrm>
            <a:off x="818148" y="2443163"/>
            <a:ext cx="10561051" cy="3614737"/>
          </a:xfrm>
          <a:custGeom>
            <a:rect b="b" l="l" r="r" t="t"/>
            <a:pathLst>
              <a:path extrusionOk="0" h="3614737" w="10561051">
                <a:moveTo>
                  <a:pt x="8386812" y="3614737"/>
                </a:moveTo>
                <a:lnTo>
                  <a:pt x="0" y="3609974"/>
                </a:lnTo>
                <a:lnTo>
                  <a:pt x="0" y="0"/>
                </a:lnTo>
                <a:lnTo>
                  <a:pt x="10561051" y="0"/>
                </a:lnTo>
                <a:lnTo>
                  <a:pt x="10561051" y="3609974"/>
                </a:lnTo>
                <a:lnTo>
                  <a:pt x="10192752" y="3607117"/>
                </a:lnTo>
              </a:path>
            </a:pathLst>
          </a:custGeom>
          <a:noFill/>
          <a:ln cap="flat" cmpd="sng" w="38100">
            <a:solidFill>
              <a:schemeClr val="lt1">
                <a:alpha val="44705"/>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22" name="Google Shape;122;p2"/>
          <p:cNvSpPr/>
          <p:nvPr/>
        </p:nvSpPr>
        <p:spPr>
          <a:xfrm flipH="1" rot="10800000">
            <a:off x="9416201" y="5895973"/>
            <a:ext cx="1367914" cy="30480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23" name="Google Shape;123;p2"/>
          <p:cNvSpPr txBox="1"/>
          <p:nvPr/>
        </p:nvSpPr>
        <p:spPr>
          <a:xfrm>
            <a:off x="8821117" y="6012289"/>
            <a:ext cx="704850" cy="154722"/>
          </a:xfrm>
          <a:prstGeom prst="rect">
            <a:avLst/>
          </a:prstGeom>
          <a:noFill/>
          <a:ln>
            <a:noFill/>
          </a:ln>
        </p:spPr>
        <p:txBody>
          <a:bodyPr anchorCtr="0" anchor="t" bIns="45700" lIns="91425" spcFirstLastPara="1" rIns="91425" wrap="square" tIns="45700">
            <a:spAutoFit/>
          </a:bodyPr>
          <a:lstStyle/>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a:p>
          <a:p>
            <a:pPr indent="0" lvl="0" marL="0" marR="0" rtl="0" algn="ctr">
              <a:lnSpc>
                <a:spcPct val="0"/>
              </a:lnSpc>
              <a:spcBef>
                <a:spcPts val="0"/>
              </a:spcBef>
              <a:spcAft>
                <a:spcPts val="0"/>
              </a:spcAft>
              <a:buNone/>
            </a:pPr>
            <a:r>
              <a:rPr lang="en-US" sz="1800">
                <a:solidFill>
                  <a:schemeClr val="lt1"/>
                </a:solidFill>
                <a:latin typeface="Questrial"/>
                <a:ea typeface="Questrial"/>
                <a:cs typeface="Questrial"/>
                <a:sym typeface="Questrial"/>
              </a:rPr>
              <a:t>.</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24" name="Google Shape;124;p2"/>
          <p:cNvSpPr txBox="1"/>
          <p:nvPr/>
        </p:nvSpPr>
        <p:spPr>
          <a:xfrm>
            <a:off x="2004737" y="3105834"/>
            <a:ext cx="28778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RESEARCH MOTIVATION &amp;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DATA SOURCES</a:t>
            </a:r>
            <a:endParaRPr sz="1800">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25" name="Google Shape;125;p2"/>
          <p:cNvSpPr txBox="1"/>
          <p:nvPr/>
        </p:nvSpPr>
        <p:spPr>
          <a:xfrm>
            <a:off x="2004737" y="5033870"/>
            <a:ext cx="19998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DATA CLEANING</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26" name="Google Shape;126;p2"/>
          <p:cNvSpPr txBox="1"/>
          <p:nvPr/>
        </p:nvSpPr>
        <p:spPr>
          <a:xfrm>
            <a:off x="5603020" y="3145559"/>
            <a:ext cx="37621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DATA ANALYSIS &amp; VISUALIZATION</a:t>
            </a:r>
            <a:endParaRPr sz="1800">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27" name="Google Shape;127;p2"/>
          <p:cNvSpPr txBox="1"/>
          <p:nvPr/>
        </p:nvSpPr>
        <p:spPr>
          <a:xfrm>
            <a:off x="5599009" y="4135013"/>
            <a:ext cx="37661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PROBLEM SOLVING</a:t>
            </a:r>
            <a:endParaRPr sz="1800">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28" name="Google Shape;128;p2"/>
          <p:cNvSpPr txBox="1"/>
          <p:nvPr/>
        </p:nvSpPr>
        <p:spPr>
          <a:xfrm>
            <a:off x="4964242" y="4941561"/>
            <a:ext cx="83897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lt1"/>
                </a:solidFill>
                <a:latin typeface="Questrial"/>
                <a:ea typeface="Questrial"/>
                <a:cs typeface="Questrial"/>
                <a:sym typeface="Questrial"/>
              </a:rPr>
              <a:t>06.  </a:t>
            </a:r>
            <a:endParaRPr sz="2200">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29" name="Google Shape;129;p2"/>
          <p:cNvSpPr txBox="1"/>
          <p:nvPr/>
        </p:nvSpPr>
        <p:spPr>
          <a:xfrm>
            <a:off x="5599009" y="4965613"/>
            <a:ext cx="33878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Market insights &amp; Conclusion</a:t>
            </a:r>
            <a:endParaRPr sz="1800">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30" name="Google Shape;130;p2"/>
          <p:cNvSpPr txBox="1"/>
          <p:nvPr/>
        </p:nvSpPr>
        <p:spPr>
          <a:xfrm>
            <a:off x="1363646" y="4122146"/>
            <a:ext cx="64109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lt1"/>
                </a:solidFill>
                <a:latin typeface="Questrial"/>
                <a:ea typeface="Questrial"/>
                <a:cs typeface="Questrial"/>
                <a:sym typeface="Questrial"/>
              </a:rPr>
              <a:t>02.</a:t>
            </a:r>
            <a:endParaRPr sz="2200">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31" name="Google Shape;131;p2"/>
          <p:cNvSpPr txBox="1"/>
          <p:nvPr/>
        </p:nvSpPr>
        <p:spPr>
          <a:xfrm>
            <a:off x="2004737" y="4145930"/>
            <a:ext cx="16396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FLOW CHART</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75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750"/>
                                        <p:tgtEl>
                                          <p:spTgt spid="116"/>
                                        </p:tgtEl>
                                      </p:cBhvr>
                                    </p:animEffect>
                                  </p:childTnLst>
                                </p:cTn>
                              </p:par>
                            </p:childTnLst>
                          </p:cTn>
                        </p:par>
                        <p:par>
                          <p:cTn fill="hold">
                            <p:stCondLst>
                              <p:cond delay="750"/>
                            </p:stCondLst>
                            <p:childTnLst>
                              <p:par>
                                <p:cTn fill="hold" nodeType="afterEffect" presetClass="entr" presetID="10" presetSubtype="0">
                                  <p:stCondLst>
                                    <p:cond delay="750"/>
                                  </p:stCondLst>
                                  <p:childTnLst>
                                    <p:set>
                                      <p:cBhvr>
                                        <p:cTn dur="1" fill="hold">
                                          <p:stCondLst>
                                            <p:cond delay="0"/>
                                          </p:stCondLst>
                                        </p:cTn>
                                        <p:tgtEl>
                                          <p:spTgt spid="122"/>
                                        </p:tgtEl>
                                        <p:attrNameLst>
                                          <p:attrName>style.visibility</p:attrName>
                                        </p:attrNameLst>
                                      </p:cBhvr>
                                      <p:to>
                                        <p:strVal val="visible"/>
                                      </p:to>
                                    </p:set>
                                    <p:animEffect filter="fade" transition="in">
                                      <p:cBhvr>
                                        <p:cTn dur="750"/>
                                        <p:tgtEl>
                                          <p:spTgt spid="122"/>
                                        </p:tgtEl>
                                      </p:cBhvr>
                                    </p:animEffect>
                                  </p:childTnLst>
                                </p:cTn>
                              </p:par>
                            </p:childTnLst>
                          </p:cTn>
                        </p:par>
                        <p:par>
                          <p:cTn fill="hold">
                            <p:stCondLst>
                              <p:cond delay="1500"/>
                            </p:stCondLst>
                            <p:childTnLst>
                              <p:par>
                                <p:cTn fill="hold" nodeType="afterEffect" presetClass="entr" presetID="23" presetSubtype="16">
                                  <p:stCondLst>
                                    <p:cond delay="100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750"/>
                                        <p:tgtEl>
                                          <p:spTgt spid="117"/>
                                        </p:tgtEl>
                                        <p:attrNameLst>
                                          <p:attrName>ppt_w</p:attrName>
                                        </p:attrNameLst>
                                      </p:cBhvr>
                                      <p:tavLst>
                                        <p:tav fmla="" tm="0">
                                          <p:val>
                                            <p:strVal val="0"/>
                                          </p:val>
                                        </p:tav>
                                        <p:tav fmla="" tm="100000">
                                          <p:val>
                                            <p:strVal val="#ppt_w"/>
                                          </p:val>
                                        </p:tav>
                                      </p:tavLst>
                                    </p:anim>
                                    <p:anim calcmode="lin" valueType="num">
                                      <p:cBhvr additive="base">
                                        <p:cTn dur="750"/>
                                        <p:tgtEl>
                                          <p:spTgt spid="1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15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750"/>
                                        <p:tgtEl>
                                          <p:spTgt spid="118"/>
                                        </p:tgtEl>
                                        <p:attrNameLst>
                                          <p:attrName>ppt_w</p:attrName>
                                        </p:attrNameLst>
                                      </p:cBhvr>
                                      <p:tavLst>
                                        <p:tav fmla="" tm="0">
                                          <p:val>
                                            <p:strVal val="0"/>
                                          </p:val>
                                        </p:tav>
                                        <p:tav fmla="" tm="100000">
                                          <p:val>
                                            <p:strVal val="#ppt_w"/>
                                          </p:val>
                                        </p:tav>
                                      </p:tavLst>
                                    </p:anim>
                                    <p:anim calcmode="lin" valueType="num">
                                      <p:cBhvr additive="base">
                                        <p:cTn dur="750"/>
                                        <p:tgtEl>
                                          <p:spTgt spid="1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30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750"/>
                                        <p:tgtEl>
                                          <p:spTgt spid="119"/>
                                        </p:tgtEl>
                                        <p:attrNameLst>
                                          <p:attrName>ppt_w</p:attrName>
                                        </p:attrNameLst>
                                      </p:cBhvr>
                                      <p:tavLst>
                                        <p:tav fmla="" tm="0">
                                          <p:val>
                                            <p:strVal val="0"/>
                                          </p:val>
                                        </p:tav>
                                        <p:tav fmla="" tm="100000">
                                          <p:val>
                                            <p:strVal val="#ppt_w"/>
                                          </p:val>
                                        </p:tav>
                                      </p:tavLst>
                                    </p:anim>
                                    <p:anim calcmode="lin" valueType="num">
                                      <p:cBhvr additive="base">
                                        <p:cTn dur="750"/>
                                        <p:tgtEl>
                                          <p:spTgt spid="11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45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750"/>
                                        <p:tgtEl>
                                          <p:spTgt spid="120"/>
                                        </p:tgtEl>
                                        <p:attrNameLst>
                                          <p:attrName>ppt_w</p:attrName>
                                        </p:attrNameLst>
                                      </p:cBhvr>
                                      <p:tavLst>
                                        <p:tav fmla="" tm="0">
                                          <p:val>
                                            <p:strVal val="0"/>
                                          </p:val>
                                        </p:tav>
                                        <p:tav fmla="" tm="100000">
                                          <p:val>
                                            <p:strVal val="#ppt_w"/>
                                          </p:val>
                                        </p:tav>
                                      </p:tavLst>
                                    </p:anim>
                                    <p:anim calcmode="lin" valueType="num">
                                      <p:cBhvr additive="base">
                                        <p:cTn dur="750"/>
                                        <p:tgtEl>
                                          <p:spTgt spid="12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000"/>
                                  </p:stCondLst>
                                  <p:childTnLst>
                                    <p:set>
                                      <p:cBhvr>
                                        <p:cTn dur="1" fill="hold">
                                          <p:stCondLst>
                                            <p:cond delay="0"/>
                                          </p:stCondLst>
                                        </p:cTn>
                                        <p:tgtEl>
                                          <p:spTgt spid="124"/>
                                        </p:tgtEl>
                                        <p:attrNameLst>
                                          <p:attrName>style.visibility</p:attrName>
                                        </p:attrNameLst>
                                      </p:cBhvr>
                                      <p:to>
                                        <p:strVal val="visible"/>
                                      </p:to>
                                    </p:set>
                                    <p:animEffect filter="fade" transition="in">
                                      <p:cBhvr>
                                        <p:cTn dur="750"/>
                                        <p:tgtEl>
                                          <p:spTgt spid="124"/>
                                        </p:tgtEl>
                                      </p:cBhvr>
                                    </p:animEffect>
                                  </p:childTnLst>
                                </p:cTn>
                              </p:par>
                              <p:par>
                                <p:cTn fill="hold" nodeType="withEffect" presetClass="entr" presetID="10" presetSubtype="0">
                                  <p:stCondLst>
                                    <p:cond delay="1150"/>
                                  </p:stCondLst>
                                  <p:childTnLst>
                                    <p:set>
                                      <p:cBhvr>
                                        <p:cTn dur="1" fill="hold">
                                          <p:stCondLst>
                                            <p:cond delay="0"/>
                                          </p:stCondLst>
                                        </p:cTn>
                                        <p:tgtEl>
                                          <p:spTgt spid="125"/>
                                        </p:tgtEl>
                                        <p:attrNameLst>
                                          <p:attrName>style.visibility</p:attrName>
                                        </p:attrNameLst>
                                      </p:cBhvr>
                                      <p:to>
                                        <p:strVal val="visible"/>
                                      </p:to>
                                    </p:set>
                                    <p:animEffect filter="fade" transition="in">
                                      <p:cBhvr>
                                        <p:cTn dur="750"/>
                                        <p:tgtEl>
                                          <p:spTgt spid="125"/>
                                        </p:tgtEl>
                                      </p:cBhvr>
                                    </p:animEffect>
                                  </p:childTnLst>
                                </p:cTn>
                              </p:par>
                              <p:par>
                                <p:cTn fill="hold" nodeType="withEffect" presetClass="entr" presetID="10" presetSubtype="0">
                                  <p:stCondLst>
                                    <p:cond delay="1300"/>
                                  </p:stCondLst>
                                  <p:childTnLst>
                                    <p:set>
                                      <p:cBhvr>
                                        <p:cTn dur="1" fill="hold">
                                          <p:stCondLst>
                                            <p:cond delay="0"/>
                                          </p:stCondLst>
                                        </p:cTn>
                                        <p:tgtEl>
                                          <p:spTgt spid="126"/>
                                        </p:tgtEl>
                                        <p:attrNameLst>
                                          <p:attrName>style.visibility</p:attrName>
                                        </p:attrNameLst>
                                      </p:cBhvr>
                                      <p:to>
                                        <p:strVal val="visible"/>
                                      </p:to>
                                    </p:set>
                                    <p:animEffect filter="fade" transition="in">
                                      <p:cBhvr>
                                        <p:cTn dur="750"/>
                                        <p:tgtEl>
                                          <p:spTgt spid="126"/>
                                        </p:tgtEl>
                                      </p:cBhvr>
                                    </p:animEffect>
                                  </p:childTnLst>
                                </p:cTn>
                              </p:par>
                              <p:par>
                                <p:cTn fill="hold" nodeType="withEffect" presetClass="entr" presetID="10" presetSubtype="0">
                                  <p:stCondLst>
                                    <p:cond delay="1450"/>
                                  </p:stCondLst>
                                  <p:childTnLst>
                                    <p:set>
                                      <p:cBhvr>
                                        <p:cTn dur="1" fill="hold">
                                          <p:stCondLst>
                                            <p:cond delay="0"/>
                                          </p:stCondLst>
                                        </p:cTn>
                                        <p:tgtEl>
                                          <p:spTgt spid="127"/>
                                        </p:tgtEl>
                                        <p:attrNameLst>
                                          <p:attrName>style.visibility</p:attrName>
                                        </p:attrNameLst>
                                      </p:cBhvr>
                                      <p:to>
                                        <p:strVal val="visible"/>
                                      </p:to>
                                    </p:set>
                                    <p:animEffect filter="fade" transition="in">
                                      <p:cBhvr>
                                        <p:cTn dur="750"/>
                                        <p:tgtEl>
                                          <p:spTgt spid="127"/>
                                        </p:tgtEl>
                                      </p:cBhvr>
                                    </p:animEffect>
                                  </p:childTnLst>
                                </p:cTn>
                              </p:par>
                            </p:childTnLst>
                          </p:cTn>
                        </p:par>
                        <p:par>
                          <p:cTn fill="hold">
                            <p:stCondLst>
                              <p:cond delay="2250"/>
                            </p:stCondLst>
                            <p:childTnLst>
                              <p:par>
                                <p:cTn fill="hold" nodeType="afterEffect" presetClass="entr" presetID="10" presetSubtype="0">
                                  <p:stCondLst>
                                    <p:cond delay="10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2750"/>
                            </p:stCondLst>
                            <p:childTnLst>
                              <p:par>
                                <p:cTn fill="hold" nodeType="afterEffect" presetClass="entr" presetID="10" presetSubtype="0">
                                  <p:stCondLst>
                                    <p:cond delay="10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10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par>
                          <p:cTn fill="hold">
                            <p:stCondLst>
                              <p:cond delay="3250"/>
                            </p:stCondLst>
                            <p:childTnLst>
                              <p:par>
                                <p:cTn fill="hold" nodeType="afterEffect" presetClass="exit" presetID="10" presetSubtype="0">
                                  <p:stCondLst>
                                    <p:cond delay="2000"/>
                                  </p:stCondLst>
                                  <p:childTnLst>
                                    <p:animEffect filter="fade" transition="out">
                                      <p:cBhvr>
                                        <p:cTn dur="500"/>
                                        <p:tgtEl>
                                          <p:spTgt spid="123"/>
                                        </p:tgtEl>
                                      </p:cBhvr>
                                    </p:animEffect>
                                    <p:set>
                                      <p:cBhvr>
                                        <p:cTn dur="1" fill="hold">
                                          <p:stCondLst>
                                            <p:cond delay="500"/>
                                          </p:stCondLst>
                                        </p:cTn>
                                        <p:tgtEl>
                                          <p:spTgt spid="123"/>
                                        </p:tgtEl>
                                        <p:attrNameLst>
                                          <p:attrName>style.visibility</p:attrName>
                                        </p:attrNameLst>
                                      </p:cBhvr>
                                      <p:to>
                                        <p:strVal val="hidden"/>
                                      </p:to>
                                    </p:set>
                                  </p:childTnLst>
                                </p:cTn>
                              </p:par>
                              <p:par>
                                <p:cTn fill="hold" nodeType="withEffect" presetClass="entr" presetID="10" presetSubtype="0">
                                  <p:stCondLst>
                                    <p:cond delay="20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23" presetSubtype="16">
                                  <p:stCondLst>
                                    <p:cond delay="145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750"/>
                                        <p:tgtEl>
                                          <p:spTgt spid="128"/>
                                        </p:tgtEl>
                                        <p:attrNameLst>
                                          <p:attrName>ppt_w</p:attrName>
                                        </p:attrNameLst>
                                      </p:cBhvr>
                                      <p:tavLst>
                                        <p:tav fmla="" tm="0">
                                          <p:val>
                                            <p:strVal val="0"/>
                                          </p:val>
                                        </p:tav>
                                        <p:tav fmla="" tm="100000">
                                          <p:val>
                                            <p:strVal val="#ppt_w"/>
                                          </p:val>
                                        </p:tav>
                                      </p:tavLst>
                                    </p:anim>
                                    <p:anim calcmode="lin" valueType="num">
                                      <p:cBhvr additive="base">
                                        <p:cTn dur="750"/>
                                        <p:tgtEl>
                                          <p:spTgt spid="12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300"/>
                                  </p:stCondLst>
                                  <p:childTnLst>
                                    <p:set>
                                      <p:cBhvr>
                                        <p:cTn dur="1" fill="hold">
                                          <p:stCondLst>
                                            <p:cond delay="0"/>
                                          </p:stCondLst>
                                        </p:cTn>
                                        <p:tgtEl>
                                          <p:spTgt spid="129"/>
                                        </p:tgtEl>
                                        <p:attrNameLst>
                                          <p:attrName>style.visibility</p:attrName>
                                        </p:attrNameLst>
                                      </p:cBhvr>
                                      <p:to>
                                        <p:strVal val="visible"/>
                                      </p:to>
                                    </p:set>
                                    <p:animEffect filter="fade" transition="in">
                                      <p:cBhvr>
                                        <p:cTn dur="750"/>
                                        <p:tgtEl>
                                          <p:spTgt spid="129"/>
                                        </p:tgtEl>
                                      </p:cBhvr>
                                    </p:animEffect>
                                  </p:childTnLst>
                                </p:cTn>
                              </p:par>
                            </p:childTnLst>
                          </p:cTn>
                        </p:par>
                        <p:par>
                          <p:cTn fill="hold">
                            <p:stCondLst>
                              <p:cond delay="4000"/>
                            </p:stCondLst>
                            <p:childTnLst>
                              <p:par>
                                <p:cTn fill="hold" nodeType="afterEffect" presetClass="entr" presetID="23" presetSubtype="16">
                                  <p:stCondLst>
                                    <p:cond delay="130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p:tgtEl>
                                          <p:spTgt spid="130"/>
                                        </p:tgtEl>
                                        <p:attrNameLst>
                                          <p:attrName>ppt_w</p:attrName>
                                        </p:attrNameLst>
                                      </p:cBhvr>
                                      <p:tavLst>
                                        <p:tav fmla="" tm="0">
                                          <p:val>
                                            <p:strVal val="0"/>
                                          </p:val>
                                        </p:tav>
                                        <p:tav fmla="" tm="100000">
                                          <p:val>
                                            <p:strVal val="#ppt_w"/>
                                          </p:val>
                                        </p:tav>
                                      </p:tavLst>
                                    </p:anim>
                                    <p:anim calcmode="lin" valueType="num">
                                      <p:cBhvr additive="base">
                                        <p:cTn dur="750"/>
                                        <p:tgtEl>
                                          <p:spTgt spid="13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300"/>
                                  </p:stCondLst>
                                  <p:childTnLst>
                                    <p:set>
                                      <p:cBhvr>
                                        <p:cTn dur="1" fill="hold">
                                          <p:stCondLst>
                                            <p:cond delay="0"/>
                                          </p:stCondLst>
                                        </p:cTn>
                                        <p:tgtEl>
                                          <p:spTgt spid="131"/>
                                        </p:tgtEl>
                                        <p:attrNameLst>
                                          <p:attrName>style.visibility</p:attrName>
                                        </p:attrNameLst>
                                      </p:cBhvr>
                                      <p:to>
                                        <p:strVal val="visible"/>
                                      </p:to>
                                    </p:set>
                                    <p:animEffect filter="fade" transition="in">
                                      <p:cBhvr>
                                        <p:cTn dur="75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68" name="Google Shape;468;p20"/>
          <p:cNvPicPr preferRelativeResize="0"/>
          <p:nvPr/>
        </p:nvPicPr>
        <p:blipFill rotWithShape="1">
          <a:blip r:embed="rId3">
            <a:alphaModFix/>
          </a:blip>
          <a:srcRect b="0" l="0" r="0" t="0"/>
          <a:stretch/>
        </p:blipFill>
        <p:spPr>
          <a:xfrm>
            <a:off x="805543" y="817149"/>
            <a:ext cx="10580914" cy="5223705"/>
          </a:xfrm>
          <a:custGeom>
            <a:rect b="b" l="l" r="r" t="t"/>
            <a:pathLst>
              <a:path extrusionOk="0" h="5223705" w="10580914">
                <a:moveTo>
                  <a:pt x="0" y="0"/>
                </a:moveTo>
                <a:lnTo>
                  <a:pt x="10580914" y="0"/>
                </a:lnTo>
                <a:lnTo>
                  <a:pt x="10580914" y="5223705"/>
                </a:lnTo>
                <a:lnTo>
                  <a:pt x="0" y="5223705"/>
                </a:lnTo>
                <a:close/>
              </a:path>
            </a:pathLst>
          </a:custGeom>
          <a:solidFill>
            <a:schemeClr val="accent1"/>
          </a:solidFill>
          <a:ln>
            <a:noFill/>
          </a:ln>
          <a:effectLst>
            <a:outerShdw blurRad="1270000" rotWithShape="0" algn="t" dir="5400000" dist="444500">
              <a:srgbClr val="000000">
                <a:alpha val="20784"/>
              </a:srgbClr>
            </a:outerShdw>
          </a:effectLst>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69" name="Google Shape;469;p20"/>
          <p:cNvSpPr/>
          <p:nvPr/>
        </p:nvSpPr>
        <p:spPr>
          <a:xfrm>
            <a:off x="1426892" y="868857"/>
            <a:ext cx="5508746" cy="67794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3200">
                <a:solidFill>
                  <a:schemeClr val="lt1"/>
                </a:solidFill>
                <a:latin typeface="Arial"/>
                <a:ea typeface="Arial"/>
                <a:cs typeface="Arial"/>
                <a:sym typeface="Arial"/>
              </a:rPr>
              <a:t>Draw USA map + pie charts</a:t>
            </a:r>
            <a:endParaRPr sz="3200">
              <a:solidFill>
                <a:schemeClr val="lt1"/>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70" name="Google Shape;470;p20"/>
          <p:cNvCxnSpPr/>
          <p:nvPr/>
        </p:nvCxnSpPr>
        <p:spPr>
          <a:xfrm>
            <a:off x="1322513" y="1073537"/>
            <a:ext cx="0" cy="411285"/>
          </a:xfrm>
          <a:prstGeom prst="straightConnector1">
            <a:avLst/>
          </a:prstGeom>
          <a:noFill/>
          <a:ln cap="flat" cmpd="sng" w="25400">
            <a:solidFill>
              <a:srgbClr val="D9BA00"/>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71" name="Google Shape;471;p20"/>
          <p:cNvSpPr/>
          <p:nvPr/>
        </p:nvSpPr>
        <p:spPr>
          <a:xfrm>
            <a:off x="1160497" y="1863346"/>
            <a:ext cx="9863070" cy="365394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72" name="Google Shape;472;p20"/>
          <p:cNvSpPr txBox="1"/>
          <p:nvPr/>
        </p:nvSpPr>
        <p:spPr>
          <a:xfrm>
            <a:off x="4340472" y="4019694"/>
            <a:ext cx="351105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accent2"/>
                </a:solidFill>
                <a:latin typeface="Arial"/>
                <a:ea typeface="Arial"/>
                <a:cs typeface="Arial"/>
                <a:sym typeface="Arial"/>
              </a:rPr>
              <a:t>Adobe Illustrator</a:t>
            </a:r>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73" name="Google Shape;473;p20"/>
          <p:cNvGrpSpPr/>
          <p:nvPr/>
        </p:nvGrpSpPr>
        <p:grpSpPr>
          <a:xfrm>
            <a:off x="5726114" y="3135400"/>
            <a:ext cx="731836" cy="630862"/>
            <a:chOff x="-40" y="-1186"/>
            <a:chExt cx="7755" cy="6685"/>
          </a:xfrm>
        </p:grpSpPr>
        <p:sp>
          <p:nvSpPr>
            <p:cNvPr id="474" name="Google Shape;474;p20"/>
            <p:cNvSpPr/>
            <p:nvPr/>
          </p:nvSpPr>
          <p:spPr>
            <a:xfrm>
              <a:off x="-40" y="200"/>
              <a:ext cx="7755" cy="5299"/>
            </a:xfrm>
            <a:custGeom>
              <a:rect b="b" l="l" r="r" t="t"/>
              <a:pathLst>
                <a:path extrusionOk="0" h="2241" w="3280">
                  <a:moveTo>
                    <a:pt x="1982" y="0"/>
                  </a:moveTo>
                  <a:cubicBezTo>
                    <a:pt x="1025" y="0"/>
                    <a:pt x="1025" y="0"/>
                    <a:pt x="1025" y="0"/>
                  </a:cubicBezTo>
                  <a:cubicBezTo>
                    <a:pt x="1002" y="0"/>
                    <a:pt x="984" y="18"/>
                    <a:pt x="984" y="41"/>
                  </a:cubicBezTo>
                  <a:cubicBezTo>
                    <a:pt x="984" y="64"/>
                    <a:pt x="1002" y="82"/>
                    <a:pt x="1025" y="82"/>
                  </a:cubicBezTo>
                  <a:cubicBezTo>
                    <a:pt x="1982" y="82"/>
                    <a:pt x="1982" y="82"/>
                    <a:pt x="1982" y="82"/>
                  </a:cubicBezTo>
                  <a:cubicBezTo>
                    <a:pt x="2004" y="82"/>
                    <a:pt x="2022" y="64"/>
                    <a:pt x="2022" y="41"/>
                  </a:cubicBezTo>
                  <a:cubicBezTo>
                    <a:pt x="2022" y="18"/>
                    <a:pt x="2004" y="0"/>
                    <a:pt x="1982" y="0"/>
                  </a:cubicBezTo>
                  <a:close/>
                  <a:moveTo>
                    <a:pt x="2022" y="397"/>
                  </a:moveTo>
                  <a:cubicBezTo>
                    <a:pt x="2022" y="374"/>
                    <a:pt x="2004" y="356"/>
                    <a:pt x="1982" y="356"/>
                  </a:cubicBezTo>
                  <a:cubicBezTo>
                    <a:pt x="1025" y="356"/>
                    <a:pt x="1025" y="356"/>
                    <a:pt x="1025" y="356"/>
                  </a:cubicBezTo>
                  <a:cubicBezTo>
                    <a:pt x="1002" y="356"/>
                    <a:pt x="984" y="374"/>
                    <a:pt x="984" y="397"/>
                  </a:cubicBezTo>
                  <a:cubicBezTo>
                    <a:pt x="984" y="419"/>
                    <a:pt x="1002" y="437"/>
                    <a:pt x="1025" y="437"/>
                  </a:cubicBezTo>
                  <a:cubicBezTo>
                    <a:pt x="1982" y="437"/>
                    <a:pt x="1982" y="437"/>
                    <a:pt x="1982" y="437"/>
                  </a:cubicBezTo>
                  <a:cubicBezTo>
                    <a:pt x="2004" y="437"/>
                    <a:pt x="2022" y="419"/>
                    <a:pt x="2022" y="397"/>
                  </a:cubicBezTo>
                  <a:close/>
                  <a:moveTo>
                    <a:pt x="1025" y="683"/>
                  </a:moveTo>
                  <a:cubicBezTo>
                    <a:pt x="1002" y="683"/>
                    <a:pt x="984" y="702"/>
                    <a:pt x="984" y="724"/>
                  </a:cubicBezTo>
                  <a:cubicBezTo>
                    <a:pt x="984" y="747"/>
                    <a:pt x="1002" y="765"/>
                    <a:pt x="1025" y="765"/>
                  </a:cubicBezTo>
                  <a:cubicBezTo>
                    <a:pt x="1381" y="765"/>
                    <a:pt x="1381" y="765"/>
                    <a:pt x="1381" y="765"/>
                  </a:cubicBezTo>
                  <a:cubicBezTo>
                    <a:pt x="1403" y="765"/>
                    <a:pt x="1421" y="747"/>
                    <a:pt x="1421" y="724"/>
                  </a:cubicBezTo>
                  <a:cubicBezTo>
                    <a:pt x="1421" y="702"/>
                    <a:pt x="1403" y="683"/>
                    <a:pt x="1381" y="683"/>
                  </a:cubicBezTo>
                  <a:lnTo>
                    <a:pt x="1025" y="683"/>
                  </a:lnTo>
                  <a:close/>
                  <a:moveTo>
                    <a:pt x="1210" y="2161"/>
                  </a:moveTo>
                  <a:cubicBezTo>
                    <a:pt x="40" y="2161"/>
                    <a:pt x="40" y="2161"/>
                    <a:pt x="40" y="2161"/>
                  </a:cubicBezTo>
                  <a:cubicBezTo>
                    <a:pt x="18" y="2161"/>
                    <a:pt x="0" y="2179"/>
                    <a:pt x="0" y="2201"/>
                  </a:cubicBezTo>
                  <a:cubicBezTo>
                    <a:pt x="0" y="2223"/>
                    <a:pt x="18" y="2241"/>
                    <a:pt x="40" y="2241"/>
                  </a:cubicBezTo>
                  <a:cubicBezTo>
                    <a:pt x="1209" y="2241"/>
                    <a:pt x="1209" y="2241"/>
                    <a:pt x="1209" y="2241"/>
                  </a:cubicBezTo>
                  <a:cubicBezTo>
                    <a:pt x="1231" y="2241"/>
                    <a:pt x="1250" y="2223"/>
                    <a:pt x="1250" y="2201"/>
                  </a:cubicBezTo>
                  <a:cubicBezTo>
                    <a:pt x="1250" y="2179"/>
                    <a:pt x="1232" y="2161"/>
                    <a:pt x="1210" y="2161"/>
                  </a:cubicBezTo>
                  <a:close/>
                  <a:moveTo>
                    <a:pt x="2811" y="1996"/>
                  </a:moveTo>
                  <a:cubicBezTo>
                    <a:pt x="1953" y="1996"/>
                    <a:pt x="1953" y="1996"/>
                    <a:pt x="1953" y="1996"/>
                  </a:cubicBezTo>
                  <a:cubicBezTo>
                    <a:pt x="1931" y="1996"/>
                    <a:pt x="1913" y="2014"/>
                    <a:pt x="1913" y="2036"/>
                  </a:cubicBezTo>
                  <a:cubicBezTo>
                    <a:pt x="1913" y="2059"/>
                    <a:pt x="1931" y="2077"/>
                    <a:pt x="1953" y="2077"/>
                  </a:cubicBezTo>
                  <a:cubicBezTo>
                    <a:pt x="2811" y="2077"/>
                    <a:pt x="2811" y="2077"/>
                    <a:pt x="2811" y="2077"/>
                  </a:cubicBezTo>
                  <a:cubicBezTo>
                    <a:pt x="2833" y="2077"/>
                    <a:pt x="2851" y="2059"/>
                    <a:pt x="2851" y="2036"/>
                  </a:cubicBezTo>
                  <a:cubicBezTo>
                    <a:pt x="2851" y="2014"/>
                    <a:pt x="2833" y="1996"/>
                    <a:pt x="2811" y="1996"/>
                  </a:cubicBezTo>
                  <a:close/>
                  <a:moveTo>
                    <a:pt x="3240" y="1996"/>
                  </a:moveTo>
                  <a:cubicBezTo>
                    <a:pt x="3052" y="1996"/>
                    <a:pt x="3052" y="1996"/>
                    <a:pt x="3052" y="1996"/>
                  </a:cubicBezTo>
                  <a:cubicBezTo>
                    <a:pt x="3030" y="1996"/>
                    <a:pt x="3012" y="2014"/>
                    <a:pt x="3012" y="2036"/>
                  </a:cubicBezTo>
                  <a:cubicBezTo>
                    <a:pt x="3012" y="2059"/>
                    <a:pt x="3030" y="2077"/>
                    <a:pt x="3052" y="2077"/>
                  </a:cubicBezTo>
                  <a:cubicBezTo>
                    <a:pt x="3240" y="2077"/>
                    <a:pt x="3240" y="2077"/>
                    <a:pt x="3240" y="2077"/>
                  </a:cubicBezTo>
                  <a:cubicBezTo>
                    <a:pt x="3262" y="2077"/>
                    <a:pt x="3280" y="2059"/>
                    <a:pt x="3280" y="2036"/>
                  </a:cubicBezTo>
                  <a:cubicBezTo>
                    <a:pt x="3280" y="2014"/>
                    <a:pt x="3262" y="1996"/>
                    <a:pt x="3240" y="1996"/>
                  </a:cubicBezTo>
                  <a:close/>
                  <a:moveTo>
                    <a:pt x="1640" y="2161"/>
                  </a:moveTo>
                  <a:cubicBezTo>
                    <a:pt x="1452" y="2161"/>
                    <a:pt x="1452" y="2161"/>
                    <a:pt x="1452" y="2161"/>
                  </a:cubicBezTo>
                  <a:cubicBezTo>
                    <a:pt x="1430" y="2161"/>
                    <a:pt x="1411" y="2179"/>
                    <a:pt x="1411" y="2201"/>
                  </a:cubicBezTo>
                  <a:cubicBezTo>
                    <a:pt x="1411" y="2223"/>
                    <a:pt x="1430" y="2241"/>
                    <a:pt x="1452" y="2241"/>
                  </a:cubicBezTo>
                  <a:cubicBezTo>
                    <a:pt x="1640" y="2241"/>
                    <a:pt x="1640" y="2241"/>
                    <a:pt x="1640" y="2241"/>
                  </a:cubicBezTo>
                  <a:cubicBezTo>
                    <a:pt x="1662" y="2241"/>
                    <a:pt x="1680" y="2223"/>
                    <a:pt x="1680" y="2201"/>
                  </a:cubicBezTo>
                  <a:cubicBezTo>
                    <a:pt x="1680" y="2179"/>
                    <a:pt x="1662" y="2161"/>
                    <a:pt x="1640" y="2161"/>
                  </a:cubicBezTo>
                  <a:close/>
                  <a:moveTo>
                    <a:pt x="423" y="1886"/>
                  </a:moveTo>
                  <a:cubicBezTo>
                    <a:pt x="546" y="1886"/>
                    <a:pt x="546" y="1886"/>
                    <a:pt x="546" y="1886"/>
                  </a:cubicBezTo>
                  <a:cubicBezTo>
                    <a:pt x="568" y="1886"/>
                    <a:pt x="586" y="1868"/>
                    <a:pt x="586" y="1845"/>
                  </a:cubicBezTo>
                  <a:cubicBezTo>
                    <a:pt x="586" y="1823"/>
                    <a:pt x="568" y="1805"/>
                    <a:pt x="546" y="1805"/>
                  </a:cubicBezTo>
                  <a:cubicBezTo>
                    <a:pt x="423" y="1805"/>
                    <a:pt x="423" y="1805"/>
                    <a:pt x="423" y="1805"/>
                  </a:cubicBezTo>
                  <a:cubicBezTo>
                    <a:pt x="400" y="1805"/>
                    <a:pt x="382" y="1823"/>
                    <a:pt x="382" y="1845"/>
                  </a:cubicBezTo>
                  <a:cubicBezTo>
                    <a:pt x="382" y="1868"/>
                    <a:pt x="400" y="1886"/>
                    <a:pt x="423" y="1886"/>
                  </a:cubicBezTo>
                  <a:close/>
                  <a:moveTo>
                    <a:pt x="2310" y="1804"/>
                  </a:moveTo>
                  <a:cubicBezTo>
                    <a:pt x="2287" y="1804"/>
                    <a:pt x="2268" y="1822"/>
                    <a:pt x="2268" y="1845"/>
                  </a:cubicBezTo>
                  <a:cubicBezTo>
                    <a:pt x="2268" y="1867"/>
                    <a:pt x="2287" y="1886"/>
                    <a:pt x="2310" y="1886"/>
                  </a:cubicBezTo>
                  <a:cubicBezTo>
                    <a:pt x="2611" y="1886"/>
                    <a:pt x="2611" y="1886"/>
                    <a:pt x="2611" y="1886"/>
                  </a:cubicBezTo>
                  <a:cubicBezTo>
                    <a:pt x="2633" y="1886"/>
                    <a:pt x="2652" y="1867"/>
                    <a:pt x="2652" y="1845"/>
                  </a:cubicBezTo>
                  <a:cubicBezTo>
                    <a:pt x="2652" y="1822"/>
                    <a:pt x="2633" y="1804"/>
                    <a:pt x="2611" y="1804"/>
                  </a:cubicBezTo>
                  <a:lnTo>
                    <a:pt x="2310" y="1804"/>
                  </a:lnTo>
                  <a:close/>
                  <a:moveTo>
                    <a:pt x="664" y="1845"/>
                  </a:moveTo>
                  <a:cubicBezTo>
                    <a:pt x="664" y="1868"/>
                    <a:pt x="683" y="1886"/>
                    <a:pt x="705" y="1886"/>
                  </a:cubicBezTo>
                  <a:cubicBezTo>
                    <a:pt x="1088" y="1886"/>
                    <a:pt x="1088" y="1886"/>
                    <a:pt x="1088" y="1886"/>
                  </a:cubicBezTo>
                  <a:cubicBezTo>
                    <a:pt x="1111" y="1886"/>
                    <a:pt x="1129" y="1868"/>
                    <a:pt x="1129" y="1845"/>
                  </a:cubicBezTo>
                  <a:cubicBezTo>
                    <a:pt x="1129" y="1823"/>
                    <a:pt x="1093" y="1799"/>
                    <a:pt x="1071" y="1799"/>
                  </a:cubicBezTo>
                  <a:cubicBezTo>
                    <a:pt x="1088" y="1805"/>
                    <a:pt x="1088" y="1805"/>
                    <a:pt x="1088" y="1805"/>
                  </a:cubicBezTo>
                  <a:cubicBezTo>
                    <a:pt x="705" y="1805"/>
                    <a:pt x="705" y="1805"/>
                    <a:pt x="705" y="1805"/>
                  </a:cubicBezTo>
                  <a:cubicBezTo>
                    <a:pt x="683" y="1804"/>
                    <a:pt x="664" y="1823"/>
                    <a:pt x="664" y="1845"/>
                  </a:cubicBezTo>
                  <a:close/>
                  <a:moveTo>
                    <a:pt x="664" y="1845"/>
                  </a:moveTo>
                  <a:cubicBezTo>
                    <a:pt x="664" y="1845"/>
                    <a:pt x="664" y="1845"/>
                    <a:pt x="664" y="1845"/>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475" name="Google Shape;475;p20"/>
            <p:cNvSpPr/>
            <p:nvPr/>
          </p:nvSpPr>
          <p:spPr>
            <a:xfrm>
              <a:off x="929" y="-1186"/>
              <a:ext cx="5597" cy="5264"/>
            </a:xfrm>
            <a:custGeom>
              <a:rect b="b" l="l" r="r" t="t"/>
              <a:pathLst>
                <a:path extrusionOk="0" h="2226" w="2367">
                  <a:moveTo>
                    <a:pt x="127" y="2226"/>
                  </a:moveTo>
                  <a:cubicBezTo>
                    <a:pt x="1876" y="2226"/>
                    <a:pt x="1876" y="2226"/>
                    <a:pt x="1876" y="2226"/>
                  </a:cubicBezTo>
                  <a:cubicBezTo>
                    <a:pt x="1851" y="2221"/>
                    <a:pt x="1829" y="2208"/>
                    <a:pt x="1814" y="2189"/>
                  </a:cubicBezTo>
                  <a:cubicBezTo>
                    <a:pt x="1814" y="2189"/>
                    <a:pt x="1798" y="2170"/>
                    <a:pt x="1776" y="2144"/>
                  </a:cubicBezTo>
                  <a:cubicBezTo>
                    <a:pt x="127" y="2144"/>
                    <a:pt x="127" y="2144"/>
                    <a:pt x="127" y="2144"/>
                  </a:cubicBezTo>
                  <a:cubicBezTo>
                    <a:pt x="102" y="2144"/>
                    <a:pt x="82" y="2124"/>
                    <a:pt x="82" y="2101"/>
                  </a:cubicBezTo>
                  <a:cubicBezTo>
                    <a:pt x="82" y="1851"/>
                    <a:pt x="82" y="1851"/>
                    <a:pt x="82" y="1851"/>
                  </a:cubicBezTo>
                  <a:cubicBezTo>
                    <a:pt x="1426" y="1851"/>
                    <a:pt x="1426" y="1851"/>
                    <a:pt x="1426" y="1851"/>
                  </a:cubicBezTo>
                  <a:cubicBezTo>
                    <a:pt x="1431" y="1835"/>
                    <a:pt x="1440" y="1819"/>
                    <a:pt x="1452" y="1806"/>
                  </a:cubicBezTo>
                  <a:cubicBezTo>
                    <a:pt x="1485" y="1772"/>
                    <a:pt x="1485" y="1772"/>
                    <a:pt x="1485" y="1772"/>
                  </a:cubicBezTo>
                  <a:cubicBezTo>
                    <a:pt x="1488" y="1769"/>
                    <a:pt x="1488" y="1769"/>
                    <a:pt x="1488" y="1769"/>
                  </a:cubicBezTo>
                  <a:cubicBezTo>
                    <a:pt x="258" y="1769"/>
                    <a:pt x="258" y="1769"/>
                    <a:pt x="258" y="1769"/>
                  </a:cubicBezTo>
                  <a:cubicBezTo>
                    <a:pt x="258" y="189"/>
                    <a:pt x="258" y="189"/>
                    <a:pt x="258" y="189"/>
                  </a:cubicBezTo>
                  <a:cubicBezTo>
                    <a:pt x="258" y="128"/>
                    <a:pt x="307" y="78"/>
                    <a:pt x="369" y="78"/>
                  </a:cubicBezTo>
                  <a:cubicBezTo>
                    <a:pt x="1983" y="78"/>
                    <a:pt x="1983" y="78"/>
                    <a:pt x="1983" y="78"/>
                  </a:cubicBezTo>
                  <a:cubicBezTo>
                    <a:pt x="1987" y="78"/>
                    <a:pt x="1991" y="79"/>
                    <a:pt x="1994" y="79"/>
                  </a:cubicBezTo>
                  <a:cubicBezTo>
                    <a:pt x="1971" y="111"/>
                    <a:pt x="1958" y="150"/>
                    <a:pt x="1958" y="192"/>
                  </a:cubicBezTo>
                  <a:cubicBezTo>
                    <a:pt x="1958" y="1773"/>
                    <a:pt x="1958" y="1773"/>
                    <a:pt x="1958" y="1773"/>
                  </a:cubicBezTo>
                  <a:cubicBezTo>
                    <a:pt x="1958" y="1773"/>
                    <a:pt x="1987" y="1754"/>
                    <a:pt x="2036" y="1703"/>
                  </a:cubicBezTo>
                  <a:cubicBezTo>
                    <a:pt x="2036" y="540"/>
                    <a:pt x="2036" y="540"/>
                    <a:pt x="2036" y="540"/>
                  </a:cubicBezTo>
                  <a:cubicBezTo>
                    <a:pt x="2367" y="540"/>
                    <a:pt x="2367" y="540"/>
                    <a:pt x="2367" y="540"/>
                  </a:cubicBezTo>
                  <a:cubicBezTo>
                    <a:pt x="2367" y="191"/>
                    <a:pt x="2367" y="191"/>
                    <a:pt x="2367" y="191"/>
                  </a:cubicBezTo>
                  <a:cubicBezTo>
                    <a:pt x="2367" y="90"/>
                    <a:pt x="2288" y="7"/>
                    <a:pt x="2188" y="0"/>
                  </a:cubicBezTo>
                  <a:cubicBezTo>
                    <a:pt x="2185" y="0"/>
                    <a:pt x="2182" y="0"/>
                    <a:pt x="2178" y="0"/>
                  </a:cubicBezTo>
                  <a:cubicBezTo>
                    <a:pt x="369" y="0"/>
                    <a:pt x="369" y="0"/>
                    <a:pt x="369" y="0"/>
                  </a:cubicBezTo>
                  <a:cubicBezTo>
                    <a:pt x="264" y="0"/>
                    <a:pt x="179" y="85"/>
                    <a:pt x="179" y="189"/>
                  </a:cubicBezTo>
                  <a:cubicBezTo>
                    <a:pt x="179" y="1769"/>
                    <a:pt x="179" y="1769"/>
                    <a:pt x="179" y="1769"/>
                  </a:cubicBezTo>
                  <a:cubicBezTo>
                    <a:pt x="0" y="1769"/>
                    <a:pt x="0" y="1769"/>
                    <a:pt x="0" y="1769"/>
                  </a:cubicBezTo>
                  <a:cubicBezTo>
                    <a:pt x="0" y="2101"/>
                    <a:pt x="0" y="2101"/>
                    <a:pt x="0" y="2101"/>
                  </a:cubicBezTo>
                  <a:cubicBezTo>
                    <a:pt x="0" y="2170"/>
                    <a:pt x="56" y="2226"/>
                    <a:pt x="127" y="2226"/>
                  </a:cubicBezTo>
                  <a:close/>
                  <a:moveTo>
                    <a:pt x="2038" y="191"/>
                  </a:moveTo>
                  <a:cubicBezTo>
                    <a:pt x="2038" y="131"/>
                    <a:pt x="2087" y="82"/>
                    <a:pt x="2148" y="82"/>
                  </a:cubicBezTo>
                  <a:cubicBezTo>
                    <a:pt x="2175" y="82"/>
                    <a:pt x="2175" y="82"/>
                    <a:pt x="2175" y="82"/>
                  </a:cubicBezTo>
                  <a:cubicBezTo>
                    <a:pt x="2236" y="82"/>
                    <a:pt x="2285" y="131"/>
                    <a:pt x="2285" y="191"/>
                  </a:cubicBezTo>
                  <a:cubicBezTo>
                    <a:pt x="2285" y="458"/>
                    <a:pt x="2285" y="458"/>
                    <a:pt x="2285" y="458"/>
                  </a:cubicBezTo>
                  <a:cubicBezTo>
                    <a:pt x="2038" y="458"/>
                    <a:pt x="2038" y="458"/>
                    <a:pt x="2038" y="458"/>
                  </a:cubicBezTo>
                  <a:lnTo>
                    <a:pt x="2038" y="191"/>
                  </a:lnTo>
                  <a:close/>
                  <a:moveTo>
                    <a:pt x="2038" y="191"/>
                  </a:moveTo>
                  <a:cubicBezTo>
                    <a:pt x="2038" y="191"/>
                    <a:pt x="2038" y="191"/>
                    <a:pt x="2038" y="191"/>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476" name="Google Shape;476;p20"/>
            <p:cNvSpPr/>
            <p:nvPr/>
          </p:nvSpPr>
          <p:spPr>
            <a:xfrm>
              <a:off x="4587" y="2337"/>
              <a:ext cx="2126" cy="1421"/>
            </a:xfrm>
            <a:custGeom>
              <a:rect b="b" l="l" r="r" t="t"/>
              <a:pathLst>
                <a:path extrusionOk="0" h="601" w="899">
                  <a:moveTo>
                    <a:pt x="882" y="15"/>
                  </a:moveTo>
                  <a:cubicBezTo>
                    <a:pt x="865" y="0"/>
                    <a:pt x="839" y="0"/>
                    <a:pt x="824" y="17"/>
                  </a:cubicBezTo>
                  <a:cubicBezTo>
                    <a:pt x="367" y="501"/>
                    <a:pt x="367" y="501"/>
                    <a:pt x="367" y="501"/>
                  </a:cubicBezTo>
                  <a:cubicBezTo>
                    <a:pt x="167" y="285"/>
                    <a:pt x="167" y="285"/>
                    <a:pt x="167" y="285"/>
                  </a:cubicBezTo>
                  <a:cubicBezTo>
                    <a:pt x="167" y="285"/>
                    <a:pt x="167" y="284"/>
                    <a:pt x="166" y="283"/>
                  </a:cubicBezTo>
                  <a:cubicBezTo>
                    <a:pt x="158" y="275"/>
                    <a:pt x="148" y="270"/>
                    <a:pt x="138" y="269"/>
                  </a:cubicBezTo>
                  <a:cubicBezTo>
                    <a:pt x="127" y="269"/>
                    <a:pt x="117" y="272"/>
                    <a:pt x="108" y="280"/>
                  </a:cubicBezTo>
                  <a:cubicBezTo>
                    <a:pt x="107" y="280"/>
                    <a:pt x="107" y="281"/>
                    <a:pt x="106" y="282"/>
                  </a:cubicBezTo>
                  <a:cubicBezTo>
                    <a:pt x="18" y="365"/>
                    <a:pt x="18" y="365"/>
                    <a:pt x="18" y="365"/>
                  </a:cubicBezTo>
                  <a:cubicBezTo>
                    <a:pt x="1" y="379"/>
                    <a:pt x="0" y="405"/>
                    <a:pt x="15" y="422"/>
                  </a:cubicBezTo>
                  <a:cubicBezTo>
                    <a:pt x="31" y="438"/>
                    <a:pt x="56" y="440"/>
                    <a:pt x="73" y="425"/>
                  </a:cubicBezTo>
                  <a:cubicBezTo>
                    <a:pt x="133" y="368"/>
                    <a:pt x="133" y="368"/>
                    <a:pt x="133" y="368"/>
                  </a:cubicBezTo>
                  <a:cubicBezTo>
                    <a:pt x="336" y="587"/>
                    <a:pt x="336" y="587"/>
                    <a:pt x="336" y="587"/>
                  </a:cubicBezTo>
                  <a:cubicBezTo>
                    <a:pt x="337" y="589"/>
                    <a:pt x="337" y="589"/>
                    <a:pt x="337" y="589"/>
                  </a:cubicBezTo>
                  <a:cubicBezTo>
                    <a:pt x="337" y="589"/>
                    <a:pt x="337" y="590"/>
                    <a:pt x="338" y="590"/>
                  </a:cubicBezTo>
                  <a:cubicBezTo>
                    <a:pt x="340" y="592"/>
                    <a:pt x="342" y="592"/>
                    <a:pt x="344" y="594"/>
                  </a:cubicBezTo>
                  <a:cubicBezTo>
                    <a:pt x="346" y="595"/>
                    <a:pt x="348" y="596"/>
                    <a:pt x="351" y="597"/>
                  </a:cubicBezTo>
                  <a:cubicBezTo>
                    <a:pt x="353" y="598"/>
                    <a:pt x="356" y="599"/>
                    <a:pt x="358" y="600"/>
                  </a:cubicBezTo>
                  <a:cubicBezTo>
                    <a:pt x="360" y="600"/>
                    <a:pt x="364" y="601"/>
                    <a:pt x="366" y="601"/>
                  </a:cubicBezTo>
                  <a:cubicBezTo>
                    <a:pt x="368" y="601"/>
                    <a:pt x="371" y="601"/>
                    <a:pt x="374" y="600"/>
                  </a:cubicBezTo>
                  <a:cubicBezTo>
                    <a:pt x="376" y="600"/>
                    <a:pt x="379" y="600"/>
                    <a:pt x="381" y="598"/>
                  </a:cubicBezTo>
                  <a:cubicBezTo>
                    <a:pt x="384" y="597"/>
                    <a:pt x="386" y="596"/>
                    <a:pt x="389" y="594"/>
                  </a:cubicBezTo>
                  <a:cubicBezTo>
                    <a:pt x="390" y="593"/>
                    <a:pt x="392" y="592"/>
                    <a:pt x="393" y="591"/>
                  </a:cubicBezTo>
                  <a:cubicBezTo>
                    <a:pt x="394" y="591"/>
                    <a:pt x="394" y="590"/>
                    <a:pt x="395" y="590"/>
                  </a:cubicBezTo>
                  <a:cubicBezTo>
                    <a:pt x="395" y="589"/>
                    <a:pt x="396" y="589"/>
                    <a:pt x="397" y="588"/>
                  </a:cubicBezTo>
                  <a:cubicBezTo>
                    <a:pt x="884" y="72"/>
                    <a:pt x="884" y="72"/>
                    <a:pt x="884" y="72"/>
                  </a:cubicBezTo>
                  <a:cubicBezTo>
                    <a:pt x="899" y="56"/>
                    <a:pt x="898" y="31"/>
                    <a:pt x="882" y="15"/>
                  </a:cubicBezTo>
                  <a:close/>
                  <a:moveTo>
                    <a:pt x="882" y="15"/>
                  </a:moveTo>
                  <a:cubicBezTo>
                    <a:pt x="882" y="15"/>
                    <a:pt x="882" y="15"/>
                    <a:pt x="882" y="15"/>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gr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77" name="Google Shape;477;p20"/>
          <p:cNvSpPr/>
          <p:nvPr/>
        </p:nvSpPr>
        <p:spPr>
          <a:xfrm>
            <a:off x="10706100" y="2114401"/>
            <a:ext cx="203643" cy="203643"/>
          </a:xfrm>
          <a:prstGeom prst="rect">
            <a:avLst/>
          </a:prstGeom>
          <a:noFill/>
          <a:ln cap="flat" cmpd="sng" w="12700">
            <a:solidFill>
              <a:srgbClr val="D9BA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id="478" name="Google Shape;478;p20"/>
          <p:cNvPicPr preferRelativeResize="0"/>
          <p:nvPr/>
        </p:nvPicPr>
        <p:blipFill rotWithShape="1">
          <a:blip r:embed="rId4">
            <a:alphaModFix/>
          </a:blip>
          <a:srcRect b="0" l="0" r="0" t="0"/>
          <a:stretch/>
        </p:blipFill>
        <p:spPr>
          <a:xfrm>
            <a:off x="1884282" y="1944874"/>
            <a:ext cx="8394738" cy="3045981"/>
          </a:xfrm>
          <a:prstGeom prst="rect">
            <a:avLst/>
          </a:pr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79" name="Google Shape;479;p20"/>
          <p:cNvSpPr txBox="1"/>
          <p:nvPr/>
        </p:nvSpPr>
        <p:spPr>
          <a:xfrm>
            <a:off x="2547098" y="5030346"/>
            <a:ext cx="7089868" cy="369332"/>
          </a:xfrm>
          <a:prstGeom prst="rect">
            <a:avLst/>
          </a:prstGeom>
          <a:noFill/>
          <a:ln cap="flat" cmpd="sng" w="9525">
            <a:solidFill>
              <a:srgbClr val="B59B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accent2"/>
                </a:solidFill>
                <a:latin typeface="Arial"/>
                <a:ea typeface="Arial"/>
                <a:cs typeface="Arial"/>
                <a:sym typeface="Arial"/>
              </a:rPr>
              <a:t>USA map: Basemap</a:t>
            </a:r>
            <a:endParaRPr sz="1800">
              <a:solidFill>
                <a:schemeClr val="accen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75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750"/>
                                        <p:tgtEl>
                                          <p:spTgt spid="469"/>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500"/>
                                        <p:tgtEl>
                                          <p:spTgt spid="470"/>
                                        </p:tgtEl>
                                      </p:cBhvr>
                                    </p:animEffect>
                                  </p:childTnLst>
                                </p:cTn>
                              </p:par>
                            </p:childTnLst>
                          </p:cTn>
                        </p:par>
                        <p:par>
                          <p:cTn fill="hold">
                            <p:stCondLst>
                              <p:cond delay="2250"/>
                            </p:stCondLst>
                            <p:childTnLst>
                              <p:par>
                                <p:cTn fill="hold" nodeType="afterEffect" presetClass="entr" presetID="10" presetSubtype="0">
                                  <p:stCondLst>
                                    <p:cond delay="1250"/>
                                  </p:stCondLst>
                                  <p:childTnLst>
                                    <p:set>
                                      <p:cBhvr>
                                        <p:cTn dur="1" fill="hold">
                                          <p:stCondLst>
                                            <p:cond delay="0"/>
                                          </p:stCondLst>
                                        </p:cTn>
                                        <p:tgtEl>
                                          <p:spTgt spid="471"/>
                                        </p:tgtEl>
                                        <p:attrNameLst>
                                          <p:attrName>style.visibility</p:attrName>
                                        </p:attrNameLst>
                                      </p:cBhvr>
                                      <p:to>
                                        <p:strVal val="visible"/>
                                      </p:to>
                                    </p:set>
                                    <p:animEffect filter="fade" transition="in">
                                      <p:cBhvr>
                                        <p:cTn dur="750"/>
                                        <p:tgtEl>
                                          <p:spTgt spid="471"/>
                                        </p:tgtEl>
                                      </p:cBhvr>
                                    </p:animEffect>
                                  </p:childTnLst>
                                </p:cTn>
                              </p:par>
                              <p:par>
                                <p:cTn fill="hold" nodeType="withEffect" presetClass="entr" presetID="10" presetSubtype="0">
                                  <p:stCondLst>
                                    <p:cond delay="1750"/>
                                  </p:stCondLst>
                                  <p:childTnLst>
                                    <p:set>
                                      <p:cBhvr>
                                        <p:cTn dur="1" fill="hold">
                                          <p:stCondLst>
                                            <p:cond delay="0"/>
                                          </p:stCondLst>
                                        </p:cTn>
                                        <p:tgtEl>
                                          <p:spTgt spid="472"/>
                                        </p:tgtEl>
                                        <p:attrNameLst>
                                          <p:attrName>style.visibility</p:attrName>
                                        </p:attrNameLst>
                                      </p:cBhvr>
                                      <p:to>
                                        <p:strVal val="visible"/>
                                      </p:to>
                                    </p:set>
                                    <p:animEffect filter="fade" transition="in">
                                      <p:cBhvr>
                                        <p:cTn dur="750"/>
                                        <p:tgtEl>
                                          <p:spTgt spid="472"/>
                                        </p:tgtEl>
                                      </p:cBhvr>
                                    </p:animEffect>
                                  </p:childTnLst>
                                </p:cTn>
                              </p:par>
                            </p:childTnLst>
                          </p:cTn>
                        </p:par>
                        <p:par>
                          <p:cTn fill="hold">
                            <p:stCondLst>
                              <p:cond delay="3000"/>
                            </p:stCondLst>
                            <p:childTnLst>
                              <p:par>
                                <p:cTn fill="hold" nodeType="afterEffect" presetClass="entr" presetID="10" presetSubtype="0">
                                  <p:stCondLst>
                                    <p:cond delay="1750"/>
                                  </p:stCondLst>
                                  <p:childTnLst>
                                    <p:set>
                                      <p:cBhvr>
                                        <p:cTn dur="1" fill="hold">
                                          <p:stCondLst>
                                            <p:cond delay="0"/>
                                          </p:stCondLst>
                                        </p:cTn>
                                        <p:tgtEl>
                                          <p:spTgt spid="473"/>
                                        </p:tgtEl>
                                        <p:attrNameLst>
                                          <p:attrName>style.visibility</p:attrName>
                                        </p:attrNameLst>
                                      </p:cBhvr>
                                      <p:to>
                                        <p:strVal val="visible"/>
                                      </p:to>
                                    </p:set>
                                    <p:animEffect filter="fade" transition="in">
                                      <p:cBhvr>
                                        <p:cTn dur="750"/>
                                        <p:tgtEl>
                                          <p:spTgt spid="473"/>
                                        </p:tgtEl>
                                      </p:cBhvr>
                                    </p:animEffect>
                                  </p:childTnLst>
                                </p:cTn>
                              </p:par>
                            </p:childTnLst>
                          </p:cTn>
                        </p:par>
                        <p:par>
                          <p:cTn fill="hold">
                            <p:stCondLst>
                              <p:cond delay="3750"/>
                            </p:stCondLst>
                            <p:childTnLst>
                              <p:par>
                                <p:cTn fill="hold" nodeType="afterEffect" presetClass="entr" presetID="10" presetSubtype="0">
                                  <p:stCondLst>
                                    <p:cond delay="225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84" name="Google Shape;484;p21"/>
          <p:cNvPicPr preferRelativeResize="0"/>
          <p:nvPr/>
        </p:nvPicPr>
        <p:blipFill rotWithShape="1">
          <a:blip r:embed="rId3">
            <a:alphaModFix/>
          </a:blip>
          <a:srcRect b="0" l="0" r="0" t="0"/>
          <a:stretch/>
        </p:blipFill>
        <p:spPr>
          <a:xfrm>
            <a:off x="805543" y="817149"/>
            <a:ext cx="10580914" cy="5223705"/>
          </a:xfrm>
          <a:custGeom>
            <a:rect b="b" l="l" r="r" t="t"/>
            <a:pathLst>
              <a:path extrusionOk="0" h="5223705" w="10580914">
                <a:moveTo>
                  <a:pt x="0" y="0"/>
                </a:moveTo>
                <a:lnTo>
                  <a:pt x="10580914" y="0"/>
                </a:lnTo>
                <a:lnTo>
                  <a:pt x="10580914" y="5223705"/>
                </a:lnTo>
                <a:lnTo>
                  <a:pt x="0" y="5223705"/>
                </a:lnTo>
                <a:close/>
              </a:path>
            </a:pathLst>
          </a:custGeom>
          <a:solidFill>
            <a:schemeClr val="accent1"/>
          </a:solidFill>
          <a:ln>
            <a:noFill/>
          </a:ln>
          <a:effectLst>
            <a:outerShdw blurRad="1270000" rotWithShape="0" algn="t" dir="5400000" dist="444500">
              <a:srgbClr val="000000">
                <a:alpha val="20784"/>
              </a:srgbClr>
            </a:outerShdw>
          </a:effectLst>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85" name="Google Shape;485;p21"/>
          <p:cNvSpPr/>
          <p:nvPr/>
        </p:nvSpPr>
        <p:spPr>
          <a:xfrm>
            <a:off x="1470943" y="1067724"/>
            <a:ext cx="4735870" cy="137268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3200">
                <a:solidFill>
                  <a:schemeClr val="lt1"/>
                </a:solidFill>
                <a:latin typeface="Arial"/>
                <a:ea typeface="Arial"/>
                <a:cs typeface="Arial"/>
                <a:sym typeface="Arial"/>
              </a:rPr>
              <a:t>COLD </a:t>
            </a:r>
            <a:endParaRPr/>
          </a:p>
          <a:p>
            <a:pPr indent="0" lvl="0" marL="0" marR="0" rtl="0" algn="l">
              <a:lnSpc>
                <a:spcPct val="130000"/>
              </a:lnSpc>
              <a:spcBef>
                <a:spcPts val="0"/>
              </a:spcBef>
              <a:spcAft>
                <a:spcPts val="0"/>
              </a:spcAft>
              <a:buNone/>
            </a:pPr>
            <a:r>
              <a:rPr lang="en-US" sz="3200">
                <a:solidFill>
                  <a:schemeClr val="lt1"/>
                </a:solidFill>
                <a:latin typeface="Arial"/>
                <a:ea typeface="Arial"/>
                <a:cs typeface="Arial"/>
                <a:sym typeface="Arial"/>
              </a:rPr>
              <a:t>STYLE TEMPLATE</a:t>
            </a:r>
            <a:endParaRPr sz="3200">
              <a:solidFill>
                <a:schemeClr val="lt1"/>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86" name="Google Shape;486;p21"/>
          <p:cNvCxnSpPr/>
          <p:nvPr/>
        </p:nvCxnSpPr>
        <p:spPr>
          <a:xfrm>
            <a:off x="1282257" y="1246065"/>
            <a:ext cx="0" cy="411285"/>
          </a:xfrm>
          <a:prstGeom prst="straightConnector1">
            <a:avLst/>
          </a:prstGeom>
          <a:noFill/>
          <a:ln cap="flat" cmpd="sng" w="25400">
            <a:solidFill>
              <a:srgbClr val="D9BA00"/>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87" name="Google Shape;487;p21"/>
          <p:cNvSpPr/>
          <p:nvPr/>
        </p:nvSpPr>
        <p:spPr>
          <a:xfrm>
            <a:off x="1282257" y="2690982"/>
            <a:ext cx="9627486" cy="2875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88" name="Google Shape;488;p21"/>
          <p:cNvSpPr txBox="1"/>
          <p:nvPr/>
        </p:nvSpPr>
        <p:spPr>
          <a:xfrm>
            <a:off x="4340472" y="4019694"/>
            <a:ext cx="351105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accent2"/>
                </a:solidFill>
                <a:latin typeface="Arial"/>
                <a:ea typeface="Arial"/>
                <a:cs typeface="Arial"/>
                <a:sym typeface="Arial"/>
              </a:rPr>
              <a:t>Adobe Illustrator</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89" name="Google Shape;489;p21"/>
          <p:cNvSpPr/>
          <p:nvPr/>
        </p:nvSpPr>
        <p:spPr>
          <a:xfrm>
            <a:off x="2029804" y="4493923"/>
            <a:ext cx="8132393" cy="75713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lang="en-US" sz="1200">
                <a:solidFill>
                  <a:srgbClr val="3F3F3F"/>
                </a:solidFill>
                <a:latin typeface="Questrial"/>
                <a:ea typeface="Questrial"/>
                <a:cs typeface="Questrial"/>
                <a:sym typeface="Questrial"/>
              </a:rPr>
              <a:t>Four short words sum up what has lifted most successful individuals above the crowd: a little bit more. experience as your reference. Never put off what you can do today until tomorrow. You cannot improve your past, but you can improve your future.</a:t>
            </a:r>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90" name="Google Shape;490;p21"/>
          <p:cNvGrpSpPr/>
          <p:nvPr/>
        </p:nvGrpSpPr>
        <p:grpSpPr>
          <a:xfrm>
            <a:off x="5726114" y="3135400"/>
            <a:ext cx="731836" cy="630862"/>
            <a:chOff x="-40" y="-1186"/>
            <a:chExt cx="7755" cy="6685"/>
          </a:xfrm>
        </p:grpSpPr>
        <p:sp>
          <p:nvSpPr>
            <p:cNvPr id="491" name="Google Shape;491;p21"/>
            <p:cNvSpPr/>
            <p:nvPr/>
          </p:nvSpPr>
          <p:spPr>
            <a:xfrm>
              <a:off x="-40" y="200"/>
              <a:ext cx="7755" cy="5299"/>
            </a:xfrm>
            <a:custGeom>
              <a:rect b="b" l="l" r="r" t="t"/>
              <a:pathLst>
                <a:path extrusionOk="0" h="2241" w="3280">
                  <a:moveTo>
                    <a:pt x="1982" y="0"/>
                  </a:moveTo>
                  <a:cubicBezTo>
                    <a:pt x="1025" y="0"/>
                    <a:pt x="1025" y="0"/>
                    <a:pt x="1025" y="0"/>
                  </a:cubicBezTo>
                  <a:cubicBezTo>
                    <a:pt x="1002" y="0"/>
                    <a:pt x="984" y="18"/>
                    <a:pt x="984" y="41"/>
                  </a:cubicBezTo>
                  <a:cubicBezTo>
                    <a:pt x="984" y="64"/>
                    <a:pt x="1002" y="82"/>
                    <a:pt x="1025" y="82"/>
                  </a:cubicBezTo>
                  <a:cubicBezTo>
                    <a:pt x="1982" y="82"/>
                    <a:pt x="1982" y="82"/>
                    <a:pt x="1982" y="82"/>
                  </a:cubicBezTo>
                  <a:cubicBezTo>
                    <a:pt x="2004" y="82"/>
                    <a:pt x="2022" y="64"/>
                    <a:pt x="2022" y="41"/>
                  </a:cubicBezTo>
                  <a:cubicBezTo>
                    <a:pt x="2022" y="18"/>
                    <a:pt x="2004" y="0"/>
                    <a:pt x="1982" y="0"/>
                  </a:cubicBezTo>
                  <a:close/>
                  <a:moveTo>
                    <a:pt x="2022" y="397"/>
                  </a:moveTo>
                  <a:cubicBezTo>
                    <a:pt x="2022" y="374"/>
                    <a:pt x="2004" y="356"/>
                    <a:pt x="1982" y="356"/>
                  </a:cubicBezTo>
                  <a:cubicBezTo>
                    <a:pt x="1025" y="356"/>
                    <a:pt x="1025" y="356"/>
                    <a:pt x="1025" y="356"/>
                  </a:cubicBezTo>
                  <a:cubicBezTo>
                    <a:pt x="1002" y="356"/>
                    <a:pt x="984" y="374"/>
                    <a:pt x="984" y="397"/>
                  </a:cubicBezTo>
                  <a:cubicBezTo>
                    <a:pt x="984" y="419"/>
                    <a:pt x="1002" y="437"/>
                    <a:pt x="1025" y="437"/>
                  </a:cubicBezTo>
                  <a:cubicBezTo>
                    <a:pt x="1982" y="437"/>
                    <a:pt x="1982" y="437"/>
                    <a:pt x="1982" y="437"/>
                  </a:cubicBezTo>
                  <a:cubicBezTo>
                    <a:pt x="2004" y="437"/>
                    <a:pt x="2022" y="419"/>
                    <a:pt x="2022" y="397"/>
                  </a:cubicBezTo>
                  <a:close/>
                  <a:moveTo>
                    <a:pt x="1025" y="683"/>
                  </a:moveTo>
                  <a:cubicBezTo>
                    <a:pt x="1002" y="683"/>
                    <a:pt x="984" y="702"/>
                    <a:pt x="984" y="724"/>
                  </a:cubicBezTo>
                  <a:cubicBezTo>
                    <a:pt x="984" y="747"/>
                    <a:pt x="1002" y="765"/>
                    <a:pt x="1025" y="765"/>
                  </a:cubicBezTo>
                  <a:cubicBezTo>
                    <a:pt x="1381" y="765"/>
                    <a:pt x="1381" y="765"/>
                    <a:pt x="1381" y="765"/>
                  </a:cubicBezTo>
                  <a:cubicBezTo>
                    <a:pt x="1403" y="765"/>
                    <a:pt x="1421" y="747"/>
                    <a:pt x="1421" y="724"/>
                  </a:cubicBezTo>
                  <a:cubicBezTo>
                    <a:pt x="1421" y="702"/>
                    <a:pt x="1403" y="683"/>
                    <a:pt x="1381" y="683"/>
                  </a:cubicBezTo>
                  <a:lnTo>
                    <a:pt x="1025" y="683"/>
                  </a:lnTo>
                  <a:close/>
                  <a:moveTo>
                    <a:pt x="1210" y="2161"/>
                  </a:moveTo>
                  <a:cubicBezTo>
                    <a:pt x="40" y="2161"/>
                    <a:pt x="40" y="2161"/>
                    <a:pt x="40" y="2161"/>
                  </a:cubicBezTo>
                  <a:cubicBezTo>
                    <a:pt x="18" y="2161"/>
                    <a:pt x="0" y="2179"/>
                    <a:pt x="0" y="2201"/>
                  </a:cubicBezTo>
                  <a:cubicBezTo>
                    <a:pt x="0" y="2223"/>
                    <a:pt x="18" y="2241"/>
                    <a:pt x="40" y="2241"/>
                  </a:cubicBezTo>
                  <a:cubicBezTo>
                    <a:pt x="1209" y="2241"/>
                    <a:pt x="1209" y="2241"/>
                    <a:pt x="1209" y="2241"/>
                  </a:cubicBezTo>
                  <a:cubicBezTo>
                    <a:pt x="1231" y="2241"/>
                    <a:pt x="1250" y="2223"/>
                    <a:pt x="1250" y="2201"/>
                  </a:cubicBezTo>
                  <a:cubicBezTo>
                    <a:pt x="1250" y="2179"/>
                    <a:pt x="1232" y="2161"/>
                    <a:pt x="1210" y="2161"/>
                  </a:cubicBezTo>
                  <a:close/>
                  <a:moveTo>
                    <a:pt x="2811" y="1996"/>
                  </a:moveTo>
                  <a:cubicBezTo>
                    <a:pt x="1953" y="1996"/>
                    <a:pt x="1953" y="1996"/>
                    <a:pt x="1953" y="1996"/>
                  </a:cubicBezTo>
                  <a:cubicBezTo>
                    <a:pt x="1931" y="1996"/>
                    <a:pt x="1913" y="2014"/>
                    <a:pt x="1913" y="2036"/>
                  </a:cubicBezTo>
                  <a:cubicBezTo>
                    <a:pt x="1913" y="2059"/>
                    <a:pt x="1931" y="2077"/>
                    <a:pt x="1953" y="2077"/>
                  </a:cubicBezTo>
                  <a:cubicBezTo>
                    <a:pt x="2811" y="2077"/>
                    <a:pt x="2811" y="2077"/>
                    <a:pt x="2811" y="2077"/>
                  </a:cubicBezTo>
                  <a:cubicBezTo>
                    <a:pt x="2833" y="2077"/>
                    <a:pt x="2851" y="2059"/>
                    <a:pt x="2851" y="2036"/>
                  </a:cubicBezTo>
                  <a:cubicBezTo>
                    <a:pt x="2851" y="2014"/>
                    <a:pt x="2833" y="1996"/>
                    <a:pt x="2811" y="1996"/>
                  </a:cubicBezTo>
                  <a:close/>
                  <a:moveTo>
                    <a:pt x="3240" y="1996"/>
                  </a:moveTo>
                  <a:cubicBezTo>
                    <a:pt x="3052" y="1996"/>
                    <a:pt x="3052" y="1996"/>
                    <a:pt x="3052" y="1996"/>
                  </a:cubicBezTo>
                  <a:cubicBezTo>
                    <a:pt x="3030" y="1996"/>
                    <a:pt x="3012" y="2014"/>
                    <a:pt x="3012" y="2036"/>
                  </a:cubicBezTo>
                  <a:cubicBezTo>
                    <a:pt x="3012" y="2059"/>
                    <a:pt x="3030" y="2077"/>
                    <a:pt x="3052" y="2077"/>
                  </a:cubicBezTo>
                  <a:cubicBezTo>
                    <a:pt x="3240" y="2077"/>
                    <a:pt x="3240" y="2077"/>
                    <a:pt x="3240" y="2077"/>
                  </a:cubicBezTo>
                  <a:cubicBezTo>
                    <a:pt x="3262" y="2077"/>
                    <a:pt x="3280" y="2059"/>
                    <a:pt x="3280" y="2036"/>
                  </a:cubicBezTo>
                  <a:cubicBezTo>
                    <a:pt x="3280" y="2014"/>
                    <a:pt x="3262" y="1996"/>
                    <a:pt x="3240" y="1996"/>
                  </a:cubicBezTo>
                  <a:close/>
                  <a:moveTo>
                    <a:pt x="1640" y="2161"/>
                  </a:moveTo>
                  <a:cubicBezTo>
                    <a:pt x="1452" y="2161"/>
                    <a:pt x="1452" y="2161"/>
                    <a:pt x="1452" y="2161"/>
                  </a:cubicBezTo>
                  <a:cubicBezTo>
                    <a:pt x="1430" y="2161"/>
                    <a:pt x="1411" y="2179"/>
                    <a:pt x="1411" y="2201"/>
                  </a:cubicBezTo>
                  <a:cubicBezTo>
                    <a:pt x="1411" y="2223"/>
                    <a:pt x="1430" y="2241"/>
                    <a:pt x="1452" y="2241"/>
                  </a:cubicBezTo>
                  <a:cubicBezTo>
                    <a:pt x="1640" y="2241"/>
                    <a:pt x="1640" y="2241"/>
                    <a:pt x="1640" y="2241"/>
                  </a:cubicBezTo>
                  <a:cubicBezTo>
                    <a:pt x="1662" y="2241"/>
                    <a:pt x="1680" y="2223"/>
                    <a:pt x="1680" y="2201"/>
                  </a:cubicBezTo>
                  <a:cubicBezTo>
                    <a:pt x="1680" y="2179"/>
                    <a:pt x="1662" y="2161"/>
                    <a:pt x="1640" y="2161"/>
                  </a:cubicBezTo>
                  <a:close/>
                  <a:moveTo>
                    <a:pt x="423" y="1886"/>
                  </a:moveTo>
                  <a:cubicBezTo>
                    <a:pt x="546" y="1886"/>
                    <a:pt x="546" y="1886"/>
                    <a:pt x="546" y="1886"/>
                  </a:cubicBezTo>
                  <a:cubicBezTo>
                    <a:pt x="568" y="1886"/>
                    <a:pt x="586" y="1868"/>
                    <a:pt x="586" y="1845"/>
                  </a:cubicBezTo>
                  <a:cubicBezTo>
                    <a:pt x="586" y="1823"/>
                    <a:pt x="568" y="1805"/>
                    <a:pt x="546" y="1805"/>
                  </a:cubicBezTo>
                  <a:cubicBezTo>
                    <a:pt x="423" y="1805"/>
                    <a:pt x="423" y="1805"/>
                    <a:pt x="423" y="1805"/>
                  </a:cubicBezTo>
                  <a:cubicBezTo>
                    <a:pt x="400" y="1805"/>
                    <a:pt x="382" y="1823"/>
                    <a:pt x="382" y="1845"/>
                  </a:cubicBezTo>
                  <a:cubicBezTo>
                    <a:pt x="382" y="1868"/>
                    <a:pt x="400" y="1886"/>
                    <a:pt x="423" y="1886"/>
                  </a:cubicBezTo>
                  <a:close/>
                  <a:moveTo>
                    <a:pt x="2310" y="1804"/>
                  </a:moveTo>
                  <a:cubicBezTo>
                    <a:pt x="2287" y="1804"/>
                    <a:pt x="2268" y="1822"/>
                    <a:pt x="2268" y="1845"/>
                  </a:cubicBezTo>
                  <a:cubicBezTo>
                    <a:pt x="2268" y="1867"/>
                    <a:pt x="2287" y="1886"/>
                    <a:pt x="2310" y="1886"/>
                  </a:cubicBezTo>
                  <a:cubicBezTo>
                    <a:pt x="2611" y="1886"/>
                    <a:pt x="2611" y="1886"/>
                    <a:pt x="2611" y="1886"/>
                  </a:cubicBezTo>
                  <a:cubicBezTo>
                    <a:pt x="2633" y="1886"/>
                    <a:pt x="2652" y="1867"/>
                    <a:pt x="2652" y="1845"/>
                  </a:cubicBezTo>
                  <a:cubicBezTo>
                    <a:pt x="2652" y="1822"/>
                    <a:pt x="2633" y="1804"/>
                    <a:pt x="2611" y="1804"/>
                  </a:cubicBezTo>
                  <a:lnTo>
                    <a:pt x="2310" y="1804"/>
                  </a:lnTo>
                  <a:close/>
                  <a:moveTo>
                    <a:pt x="664" y="1845"/>
                  </a:moveTo>
                  <a:cubicBezTo>
                    <a:pt x="664" y="1868"/>
                    <a:pt x="683" y="1886"/>
                    <a:pt x="705" y="1886"/>
                  </a:cubicBezTo>
                  <a:cubicBezTo>
                    <a:pt x="1088" y="1886"/>
                    <a:pt x="1088" y="1886"/>
                    <a:pt x="1088" y="1886"/>
                  </a:cubicBezTo>
                  <a:cubicBezTo>
                    <a:pt x="1111" y="1886"/>
                    <a:pt x="1129" y="1868"/>
                    <a:pt x="1129" y="1845"/>
                  </a:cubicBezTo>
                  <a:cubicBezTo>
                    <a:pt x="1129" y="1823"/>
                    <a:pt x="1093" y="1799"/>
                    <a:pt x="1071" y="1799"/>
                  </a:cubicBezTo>
                  <a:cubicBezTo>
                    <a:pt x="1088" y="1805"/>
                    <a:pt x="1088" y="1805"/>
                    <a:pt x="1088" y="1805"/>
                  </a:cubicBezTo>
                  <a:cubicBezTo>
                    <a:pt x="705" y="1805"/>
                    <a:pt x="705" y="1805"/>
                    <a:pt x="705" y="1805"/>
                  </a:cubicBezTo>
                  <a:cubicBezTo>
                    <a:pt x="683" y="1804"/>
                    <a:pt x="664" y="1823"/>
                    <a:pt x="664" y="1845"/>
                  </a:cubicBezTo>
                  <a:close/>
                  <a:moveTo>
                    <a:pt x="664" y="1845"/>
                  </a:moveTo>
                  <a:cubicBezTo>
                    <a:pt x="664" y="1845"/>
                    <a:pt x="664" y="1845"/>
                    <a:pt x="664" y="1845"/>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492" name="Google Shape;492;p21"/>
            <p:cNvSpPr/>
            <p:nvPr/>
          </p:nvSpPr>
          <p:spPr>
            <a:xfrm>
              <a:off x="929" y="-1186"/>
              <a:ext cx="5597" cy="5264"/>
            </a:xfrm>
            <a:custGeom>
              <a:rect b="b" l="l" r="r" t="t"/>
              <a:pathLst>
                <a:path extrusionOk="0" h="2226" w="2367">
                  <a:moveTo>
                    <a:pt x="127" y="2226"/>
                  </a:moveTo>
                  <a:cubicBezTo>
                    <a:pt x="1876" y="2226"/>
                    <a:pt x="1876" y="2226"/>
                    <a:pt x="1876" y="2226"/>
                  </a:cubicBezTo>
                  <a:cubicBezTo>
                    <a:pt x="1851" y="2221"/>
                    <a:pt x="1829" y="2208"/>
                    <a:pt x="1814" y="2189"/>
                  </a:cubicBezTo>
                  <a:cubicBezTo>
                    <a:pt x="1814" y="2189"/>
                    <a:pt x="1798" y="2170"/>
                    <a:pt x="1776" y="2144"/>
                  </a:cubicBezTo>
                  <a:cubicBezTo>
                    <a:pt x="127" y="2144"/>
                    <a:pt x="127" y="2144"/>
                    <a:pt x="127" y="2144"/>
                  </a:cubicBezTo>
                  <a:cubicBezTo>
                    <a:pt x="102" y="2144"/>
                    <a:pt x="82" y="2124"/>
                    <a:pt x="82" y="2101"/>
                  </a:cubicBezTo>
                  <a:cubicBezTo>
                    <a:pt x="82" y="1851"/>
                    <a:pt x="82" y="1851"/>
                    <a:pt x="82" y="1851"/>
                  </a:cubicBezTo>
                  <a:cubicBezTo>
                    <a:pt x="1426" y="1851"/>
                    <a:pt x="1426" y="1851"/>
                    <a:pt x="1426" y="1851"/>
                  </a:cubicBezTo>
                  <a:cubicBezTo>
                    <a:pt x="1431" y="1835"/>
                    <a:pt x="1440" y="1819"/>
                    <a:pt x="1452" y="1806"/>
                  </a:cubicBezTo>
                  <a:cubicBezTo>
                    <a:pt x="1485" y="1772"/>
                    <a:pt x="1485" y="1772"/>
                    <a:pt x="1485" y="1772"/>
                  </a:cubicBezTo>
                  <a:cubicBezTo>
                    <a:pt x="1488" y="1769"/>
                    <a:pt x="1488" y="1769"/>
                    <a:pt x="1488" y="1769"/>
                  </a:cubicBezTo>
                  <a:cubicBezTo>
                    <a:pt x="258" y="1769"/>
                    <a:pt x="258" y="1769"/>
                    <a:pt x="258" y="1769"/>
                  </a:cubicBezTo>
                  <a:cubicBezTo>
                    <a:pt x="258" y="189"/>
                    <a:pt x="258" y="189"/>
                    <a:pt x="258" y="189"/>
                  </a:cubicBezTo>
                  <a:cubicBezTo>
                    <a:pt x="258" y="128"/>
                    <a:pt x="307" y="78"/>
                    <a:pt x="369" y="78"/>
                  </a:cubicBezTo>
                  <a:cubicBezTo>
                    <a:pt x="1983" y="78"/>
                    <a:pt x="1983" y="78"/>
                    <a:pt x="1983" y="78"/>
                  </a:cubicBezTo>
                  <a:cubicBezTo>
                    <a:pt x="1987" y="78"/>
                    <a:pt x="1991" y="79"/>
                    <a:pt x="1994" y="79"/>
                  </a:cubicBezTo>
                  <a:cubicBezTo>
                    <a:pt x="1971" y="111"/>
                    <a:pt x="1958" y="150"/>
                    <a:pt x="1958" y="192"/>
                  </a:cubicBezTo>
                  <a:cubicBezTo>
                    <a:pt x="1958" y="1773"/>
                    <a:pt x="1958" y="1773"/>
                    <a:pt x="1958" y="1773"/>
                  </a:cubicBezTo>
                  <a:cubicBezTo>
                    <a:pt x="1958" y="1773"/>
                    <a:pt x="1987" y="1754"/>
                    <a:pt x="2036" y="1703"/>
                  </a:cubicBezTo>
                  <a:cubicBezTo>
                    <a:pt x="2036" y="540"/>
                    <a:pt x="2036" y="540"/>
                    <a:pt x="2036" y="540"/>
                  </a:cubicBezTo>
                  <a:cubicBezTo>
                    <a:pt x="2367" y="540"/>
                    <a:pt x="2367" y="540"/>
                    <a:pt x="2367" y="540"/>
                  </a:cubicBezTo>
                  <a:cubicBezTo>
                    <a:pt x="2367" y="191"/>
                    <a:pt x="2367" y="191"/>
                    <a:pt x="2367" y="191"/>
                  </a:cubicBezTo>
                  <a:cubicBezTo>
                    <a:pt x="2367" y="90"/>
                    <a:pt x="2288" y="7"/>
                    <a:pt x="2188" y="0"/>
                  </a:cubicBezTo>
                  <a:cubicBezTo>
                    <a:pt x="2185" y="0"/>
                    <a:pt x="2182" y="0"/>
                    <a:pt x="2178" y="0"/>
                  </a:cubicBezTo>
                  <a:cubicBezTo>
                    <a:pt x="369" y="0"/>
                    <a:pt x="369" y="0"/>
                    <a:pt x="369" y="0"/>
                  </a:cubicBezTo>
                  <a:cubicBezTo>
                    <a:pt x="264" y="0"/>
                    <a:pt x="179" y="85"/>
                    <a:pt x="179" y="189"/>
                  </a:cubicBezTo>
                  <a:cubicBezTo>
                    <a:pt x="179" y="1769"/>
                    <a:pt x="179" y="1769"/>
                    <a:pt x="179" y="1769"/>
                  </a:cubicBezTo>
                  <a:cubicBezTo>
                    <a:pt x="0" y="1769"/>
                    <a:pt x="0" y="1769"/>
                    <a:pt x="0" y="1769"/>
                  </a:cubicBezTo>
                  <a:cubicBezTo>
                    <a:pt x="0" y="2101"/>
                    <a:pt x="0" y="2101"/>
                    <a:pt x="0" y="2101"/>
                  </a:cubicBezTo>
                  <a:cubicBezTo>
                    <a:pt x="0" y="2170"/>
                    <a:pt x="56" y="2226"/>
                    <a:pt x="127" y="2226"/>
                  </a:cubicBezTo>
                  <a:close/>
                  <a:moveTo>
                    <a:pt x="2038" y="191"/>
                  </a:moveTo>
                  <a:cubicBezTo>
                    <a:pt x="2038" y="131"/>
                    <a:pt x="2087" y="82"/>
                    <a:pt x="2148" y="82"/>
                  </a:cubicBezTo>
                  <a:cubicBezTo>
                    <a:pt x="2175" y="82"/>
                    <a:pt x="2175" y="82"/>
                    <a:pt x="2175" y="82"/>
                  </a:cubicBezTo>
                  <a:cubicBezTo>
                    <a:pt x="2236" y="82"/>
                    <a:pt x="2285" y="131"/>
                    <a:pt x="2285" y="191"/>
                  </a:cubicBezTo>
                  <a:cubicBezTo>
                    <a:pt x="2285" y="458"/>
                    <a:pt x="2285" y="458"/>
                    <a:pt x="2285" y="458"/>
                  </a:cubicBezTo>
                  <a:cubicBezTo>
                    <a:pt x="2038" y="458"/>
                    <a:pt x="2038" y="458"/>
                    <a:pt x="2038" y="458"/>
                  </a:cubicBezTo>
                  <a:lnTo>
                    <a:pt x="2038" y="191"/>
                  </a:lnTo>
                  <a:close/>
                  <a:moveTo>
                    <a:pt x="2038" y="191"/>
                  </a:moveTo>
                  <a:cubicBezTo>
                    <a:pt x="2038" y="191"/>
                    <a:pt x="2038" y="191"/>
                    <a:pt x="2038" y="191"/>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493" name="Google Shape;493;p21"/>
            <p:cNvSpPr/>
            <p:nvPr/>
          </p:nvSpPr>
          <p:spPr>
            <a:xfrm>
              <a:off x="4587" y="2337"/>
              <a:ext cx="2126" cy="1421"/>
            </a:xfrm>
            <a:custGeom>
              <a:rect b="b" l="l" r="r" t="t"/>
              <a:pathLst>
                <a:path extrusionOk="0" h="601" w="899">
                  <a:moveTo>
                    <a:pt x="882" y="15"/>
                  </a:moveTo>
                  <a:cubicBezTo>
                    <a:pt x="865" y="0"/>
                    <a:pt x="839" y="0"/>
                    <a:pt x="824" y="17"/>
                  </a:cubicBezTo>
                  <a:cubicBezTo>
                    <a:pt x="367" y="501"/>
                    <a:pt x="367" y="501"/>
                    <a:pt x="367" y="501"/>
                  </a:cubicBezTo>
                  <a:cubicBezTo>
                    <a:pt x="167" y="285"/>
                    <a:pt x="167" y="285"/>
                    <a:pt x="167" y="285"/>
                  </a:cubicBezTo>
                  <a:cubicBezTo>
                    <a:pt x="167" y="285"/>
                    <a:pt x="167" y="284"/>
                    <a:pt x="166" y="283"/>
                  </a:cubicBezTo>
                  <a:cubicBezTo>
                    <a:pt x="158" y="275"/>
                    <a:pt x="148" y="270"/>
                    <a:pt x="138" y="269"/>
                  </a:cubicBezTo>
                  <a:cubicBezTo>
                    <a:pt x="127" y="269"/>
                    <a:pt x="117" y="272"/>
                    <a:pt x="108" y="280"/>
                  </a:cubicBezTo>
                  <a:cubicBezTo>
                    <a:pt x="107" y="280"/>
                    <a:pt x="107" y="281"/>
                    <a:pt x="106" y="282"/>
                  </a:cubicBezTo>
                  <a:cubicBezTo>
                    <a:pt x="18" y="365"/>
                    <a:pt x="18" y="365"/>
                    <a:pt x="18" y="365"/>
                  </a:cubicBezTo>
                  <a:cubicBezTo>
                    <a:pt x="1" y="379"/>
                    <a:pt x="0" y="405"/>
                    <a:pt x="15" y="422"/>
                  </a:cubicBezTo>
                  <a:cubicBezTo>
                    <a:pt x="31" y="438"/>
                    <a:pt x="56" y="440"/>
                    <a:pt x="73" y="425"/>
                  </a:cubicBezTo>
                  <a:cubicBezTo>
                    <a:pt x="133" y="368"/>
                    <a:pt x="133" y="368"/>
                    <a:pt x="133" y="368"/>
                  </a:cubicBezTo>
                  <a:cubicBezTo>
                    <a:pt x="336" y="587"/>
                    <a:pt x="336" y="587"/>
                    <a:pt x="336" y="587"/>
                  </a:cubicBezTo>
                  <a:cubicBezTo>
                    <a:pt x="337" y="589"/>
                    <a:pt x="337" y="589"/>
                    <a:pt x="337" y="589"/>
                  </a:cubicBezTo>
                  <a:cubicBezTo>
                    <a:pt x="337" y="589"/>
                    <a:pt x="337" y="590"/>
                    <a:pt x="338" y="590"/>
                  </a:cubicBezTo>
                  <a:cubicBezTo>
                    <a:pt x="340" y="592"/>
                    <a:pt x="342" y="592"/>
                    <a:pt x="344" y="594"/>
                  </a:cubicBezTo>
                  <a:cubicBezTo>
                    <a:pt x="346" y="595"/>
                    <a:pt x="348" y="596"/>
                    <a:pt x="351" y="597"/>
                  </a:cubicBezTo>
                  <a:cubicBezTo>
                    <a:pt x="353" y="598"/>
                    <a:pt x="356" y="599"/>
                    <a:pt x="358" y="600"/>
                  </a:cubicBezTo>
                  <a:cubicBezTo>
                    <a:pt x="360" y="600"/>
                    <a:pt x="364" y="601"/>
                    <a:pt x="366" y="601"/>
                  </a:cubicBezTo>
                  <a:cubicBezTo>
                    <a:pt x="368" y="601"/>
                    <a:pt x="371" y="601"/>
                    <a:pt x="374" y="600"/>
                  </a:cubicBezTo>
                  <a:cubicBezTo>
                    <a:pt x="376" y="600"/>
                    <a:pt x="379" y="600"/>
                    <a:pt x="381" y="598"/>
                  </a:cubicBezTo>
                  <a:cubicBezTo>
                    <a:pt x="384" y="597"/>
                    <a:pt x="386" y="596"/>
                    <a:pt x="389" y="594"/>
                  </a:cubicBezTo>
                  <a:cubicBezTo>
                    <a:pt x="390" y="593"/>
                    <a:pt x="392" y="592"/>
                    <a:pt x="393" y="591"/>
                  </a:cubicBezTo>
                  <a:cubicBezTo>
                    <a:pt x="394" y="591"/>
                    <a:pt x="394" y="590"/>
                    <a:pt x="395" y="590"/>
                  </a:cubicBezTo>
                  <a:cubicBezTo>
                    <a:pt x="395" y="589"/>
                    <a:pt x="396" y="589"/>
                    <a:pt x="397" y="588"/>
                  </a:cubicBezTo>
                  <a:cubicBezTo>
                    <a:pt x="884" y="72"/>
                    <a:pt x="884" y="72"/>
                    <a:pt x="884" y="72"/>
                  </a:cubicBezTo>
                  <a:cubicBezTo>
                    <a:pt x="899" y="56"/>
                    <a:pt x="898" y="31"/>
                    <a:pt x="882" y="15"/>
                  </a:cubicBezTo>
                  <a:close/>
                  <a:moveTo>
                    <a:pt x="882" y="15"/>
                  </a:moveTo>
                  <a:cubicBezTo>
                    <a:pt x="882" y="15"/>
                    <a:pt x="882" y="15"/>
                    <a:pt x="882" y="15"/>
                  </a:cubicBezTo>
                </a:path>
              </a:pathLst>
            </a:custGeom>
            <a:gradFill>
              <a:gsLst>
                <a:gs pos="0">
                  <a:srgbClr val="3F3F3F"/>
                </a:gs>
                <a:gs pos="63000">
                  <a:srgbClr val="3F3F3F"/>
                </a:gs>
                <a:gs pos="100000">
                  <a:srgbClr val="7F7F7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gr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494" name="Google Shape;494;p21"/>
          <p:cNvSpPr/>
          <p:nvPr/>
        </p:nvSpPr>
        <p:spPr>
          <a:xfrm>
            <a:off x="10706100" y="2114401"/>
            <a:ext cx="203643" cy="203643"/>
          </a:xfrm>
          <a:prstGeom prst="rect">
            <a:avLst/>
          </a:prstGeom>
          <a:noFill/>
          <a:ln cap="flat" cmpd="sng" w="12700">
            <a:solidFill>
              <a:srgbClr val="D9BA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id="495" name="Google Shape;495;p21"/>
          <p:cNvPicPr preferRelativeResize="0"/>
          <p:nvPr/>
        </p:nvPicPr>
        <p:blipFill rotWithShape="1">
          <a:blip r:embed="rId4">
            <a:alphaModFix/>
          </a:blip>
          <a:srcRect b="0" l="0" r="0" t="0"/>
          <a:stretch/>
        </p:blipFill>
        <p:spPr>
          <a:xfrm>
            <a:off x="392864" y="111894"/>
            <a:ext cx="11406271" cy="6634211"/>
          </a:xfrm>
          <a:prstGeom prst="rect">
            <a:avLst/>
          </a:prstGeom>
          <a:noFill/>
          <a:ln>
            <a:noFill/>
          </a:ln>
        </p:spPr>
      </p:pic>
      <p:sp>
        <p:nvSpPr>
          <p:cNvPr id="496" name="Google Shape;496;p21"/>
          <p:cNvSpPr/>
          <p:nvPr/>
        </p:nvSpPr>
        <p:spPr>
          <a:xfrm>
            <a:off x="620711" y="4169971"/>
            <a:ext cx="11178424" cy="1111853"/>
          </a:xfrm>
          <a:prstGeom prst="rect">
            <a:avLst/>
          </a:prstGeom>
          <a:noFill/>
          <a:ln cap="flat" cmpd="sng" w="28575">
            <a:solidFill>
              <a:srgbClr val="BE283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497" name="Google Shape;497;p21"/>
          <p:cNvSpPr/>
          <p:nvPr/>
        </p:nvSpPr>
        <p:spPr>
          <a:xfrm>
            <a:off x="7073326" y="6364805"/>
            <a:ext cx="924465" cy="356581"/>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id="498" name="Google Shape;498;p21"/>
          <p:cNvPicPr preferRelativeResize="0"/>
          <p:nvPr/>
        </p:nvPicPr>
        <p:blipFill rotWithShape="1">
          <a:blip r:embed="rId5">
            <a:alphaModFix/>
          </a:blip>
          <a:srcRect b="0" l="0" r="0" t="0"/>
          <a:stretch/>
        </p:blipFill>
        <p:spPr>
          <a:xfrm>
            <a:off x="5641397" y="966426"/>
            <a:ext cx="5831707" cy="2743857"/>
          </a:xfrm>
          <a:prstGeom prst="rect">
            <a:avLst/>
          </a:prstGeom>
          <a:noFill/>
          <a:ln>
            <a:noFill/>
          </a:ln>
        </p:spPr>
      </p:pic>
      <p:pic>
        <p:nvPicPr>
          <p:cNvPr id="499" name="Google Shape;499;p21"/>
          <p:cNvPicPr preferRelativeResize="0"/>
          <p:nvPr/>
        </p:nvPicPr>
        <p:blipFill rotWithShape="1">
          <a:blip r:embed="rId6">
            <a:alphaModFix/>
          </a:blip>
          <a:srcRect b="15632" l="11667" r="9027" t="9991"/>
          <a:stretch/>
        </p:blipFill>
        <p:spPr>
          <a:xfrm>
            <a:off x="5292570" y="689562"/>
            <a:ext cx="5428487" cy="33939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75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750"/>
                                        <p:tgtEl>
                                          <p:spTgt spid="485"/>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500"/>
                                        <p:tgtEl>
                                          <p:spTgt spid="486"/>
                                        </p:tgtEl>
                                      </p:cBhvr>
                                    </p:animEffect>
                                  </p:childTnLst>
                                </p:cTn>
                              </p:par>
                            </p:childTnLst>
                          </p:cTn>
                        </p:par>
                        <p:par>
                          <p:cTn fill="hold">
                            <p:stCondLst>
                              <p:cond delay="2250"/>
                            </p:stCondLst>
                            <p:childTnLst>
                              <p:par>
                                <p:cTn fill="hold" nodeType="afterEffect" presetClass="entr" presetID="10" presetSubtype="0">
                                  <p:stCondLst>
                                    <p:cond delay="1250"/>
                                  </p:stCondLst>
                                  <p:childTnLst>
                                    <p:set>
                                      <p:cBhvr>
                                        <p:cTn dur="1" fill="hold">
                                          <p:stCondLst>
                                            <p:cond delay="0"/>
                                          </p:stCondLst>
                                        </p:cTn>
                                        <p:tgtEl>
                                          <p:spTgt spid="487"/>
                                        </p:tgtEl>
                                        <p:attrNameLst>
                                          <p:attrName>style.visibility</p:attrName>
                                        </p:attrNameLst>
                                      </p:cBhvr>
                                      <p:to>
                                        <p:strVal val="visible"/>
                                      </p:to>
                                    </p:set>
                                    <p:animEffect filter="fade" transition="in">
                                      <p:cBhvr>
                                        <p:cTn dur="750"/>
                                        <p:tgtEl>
                                          <p:spTgt spid="487"/>
                                        </p:tgtEl>
                                      </p:cBhvr>
                                    </p:animEffect>
                                  </p:childTnLst>
                                </p:cTn>
                              </p:par>
                              <p:par>
                                <p:cTn fill="hold" nodeType="withEffect" presetClass="entr" presetID="10" presetSubtype="0">
                                  <p:stCondLst>
                                    <p:cond delay="1750"/>
                                  </p:stCondLst>
                                  <p:childTnLst>
                                    <p:set>
                                      <p:cBhvr>
                                        <p:cTn dur="1" fill="hold">
                                          <p:stCondLst>
                                            <p:cond delay="0"/>
                                          </p:stCondLst>
                                        </p:cTn>
                                        <p:tgtEl>
                                          <p:spTgt spid="488"/>
                                        </p:tgtEl>
                                        <p:attrNameLst>
                                          <p:attrName>style.visibility</p:attrName>
                                        </p:attrNameLst>
                                      </p:cBhvr>
                                      <p:to>
                                        <p:strVal val="visible"/>
                                      </p:to>
                                    </p:set>
                                    <p:animEffect filter="fade" transition="in">
                                      <p:cBhvr>
                                        <p:cTn dur="750"/>
                                        <p:tgtEl>
                                          <p:spTgt spid="488"/>
                                        </p:tgtEl>
                                      </p:cBhvr>
                                    </p:animEffect>
                                  </p:childTnLst>
                                </p:cTn>
                              </p:par>
                            </p:childTnLst>
                          </p:cTn>
                        </p:par>
                        <p:par>
                          <p:cTn fill="hold">
                            <p:stCondLst>
                              <p:cond delay="3000"/>
                            </p:stCondLst>
                            <p:childTnLst>
                              <p:par>
                                <p:cTn fill="hold" nodeType="afterEffect" presetClass="entr" presetID="10" presetSubtype="0">
                                  <p:stCondLst>
                                    <p:cond delay="1750"/>
                                  </p:stCondLst>
                                  <p:childTnLst>
                                    <p:set>
                                      <p:cBhvr>
                                        <p:cTn dur="1" fill="hold">
                                          <p:stCondLst>
                                            <p:cond delay="0"/>
                                          </p:stCondLst>
                                        </p:cTn>
                                        <p:tgtEl>
                                          <p:spTgt spid="490"/>
                                        </p:tgtEl>
                                        <p:attrNameLst>
                                          <p:attrName>style.visibility</p:attrName>
                                        </p:attrNameLst>
                                      </p:cBhvr>
                                      <p:to>
                                        <p:strVal val="visible"/>
                                      </p:to>
                                    </p:set>
                                    <p:animEffect filter="fade" transition="in">
                                      <p:cBhvr>
                                        <p:cTn dur="750"/>
                                        <p:tgtEl>
                                          <p:spTgt spid="490"/>
                                        </p:tgtEl>
                                      </p:cBhvr>
                                    </p:animEffect>
                                  </p:childTnLst>
                                </p:cTn>
                              </p:par>
                            </p:childTnLst>
                          </p:cTn>
                        </p:par>
                        <p:par>
                          <p:cTn fill="hold">
                            <p:stCondLst>
                              <p:cond delay="3750"/>
                            </p:stCondLst>
                            <p:childTnLst>
                              <p:par>
                                <p:cTn fill="hold" nodeType="afterEffect" presetClass="entr" presetID="10" presetSubtype="0">
                                  <p:stCondLst>
                                    <p:cond delay="1750"/>
                                  </p:stCondLst>
                                  <p:childTnLst>
                                    <p:set>
                                      <p:cBhvr>
                                        <p:cTn dur="1" fill="hold">
                                          <p:stCondLst>
                                            <p:cond delay="0"/>
                                          </p:stCondLst>
                                        </p:cTn>
                                        <p:tgtEl>
                                          <p:spTgt spid="489"/>
                                        </p:tgtEl>
                                        <p:attrNameLst>
                                          <p:attrName>style.visibility</p:attrName>
                                        </p:attrNameLst>
                                      </p:cBhvr>
                                      <p:to>
                                        <p:strVal val="visible"/>
                                      </p:to>
                                    </p:set>
                                    <p:animEffect filter="fade" transition="in">
                                      <p:cBhvr>
                                        <p:cTn dur="750"/>
                                        <p:tgtEl>
                                          <p:spTgt spid="489"/>
                                        </p:tgtEl>
                                      </p:cBhvr>
                                    </p:animEffect>
                                  </p:childTnLst>
                                </p:cTn>
                              </p:par>
                              <p:par>
                                <p:cTn fill="hold" nodeType="withEffect" presetClass="entr" presetID="10" presetSubtype="0">
                                  <p:stCondLst>
                                    <p:cond delay="225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98"/>
                                        </p:tgtEl>
                                      </p:cBhvr>
                                    </p:animEffect>
                                    <p:set>
                                      <p:cBhvr>
                                        <p:cTn dur="1" fill="hold">
                                          <p:stCondLst>
                                            <p:cond delay="500"/>
                                          </p:stCondLst>
                                        </p:cTn>
                                        <p:tgtEl>
                                          <p:spTgt spid="4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500"/>
                                        <p:tgtEl>
                                          <p:spTgt spid="4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04" name="Google Shape;504;p22"/>
          <p:cNvSpPr/>
          <p:nvPr/>
        </p:nvSpPr>
        <p:spPr>
          <a:xfrm>
            <a:off x="0" y="3429000"/>
            <a:ext cx="12192000" cy="3429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05" name="Google Shape;505;p22"/>
          <p:cNvPicPr preferRelativeResize="0"/>
          <p:nvPr/>
        </p:nvPicPr>
        <p:blipFill rotWithShape="1">
          <a:blip r:embed="rId3">
            <a:alphaModFix/>
          </a:blip>
          <a:srcRect b="0" l="0" r="0" t="0"/>
          <a:stretch/>
        </p:blipFill>
        <p:spPr>
          <a:xfrm>
            <a:off x="11293759" y="3429000"/>
            <a:ext cx="898241" cy="2554514"/>
          </a:xfrm>
          <a:custGeom>
            <a:rect b="b" l="l" r="r" t="t"/>
            <a:pathLst>
              <a:path extrusionOk="0" h="2554514" w="898241">
                <a:moveTo>
                  <a:pt x="0" y="0"/>
                </a:moveTo>
                <a:lnTo>
                  <a:pt x="898241" y="0"/>
                </a:lnTo>
                <a:lnTo>
                  <a:pt x="898241" y="2554514"/>
                </a:lnTo>
                <a:lnTo>
                  <a:pt x="0" y="2554514"/>
                </a:lnTo>
                <a:close/>
              </a:path>
            </a:pathLst>
          </a:cu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06" name="Google Shape;506;p22"/>
          <p:cNvSpPr txBox="1"/>
          <p:nvPr/>
        </p:nvSpPr>
        <p:spPr>
          <a:xfrm>
            <a:off x="4717077" y="3555882"/>
            <a:ext cx="3824509" cy="68082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3200">
                <a:solidFill>
                  <a:srgbClr val="3F3F3F"/>
                </a:solidFill>
                <a:latin typeface="Arial"/>
                <a:ea typeface="Arial"/>
                <a:cs typeface="Arial"/>
                <a:sym typeface="Arial"/>
              </a:rPr>
              <a:t>Insights &amp; Conclusion</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07" name="Google Shape;507;p22"/>
          <p:cNvSpPr/>
          <p:nvPr/>
        </p:nvSpPr>
        <p:spPr>
          <a:xfrm>
            <a:off x="899885" y="2151743"/>
            <a:ext cx="2554514" cy="2554514"/>
          </a:xfrm>
          <a:prstGeom prst="rect">
            <a:avLst/>
          </a:prstGeom>
          <a:gradFill>
            <a:gsLst>
              <a:gs pos="0">
                <a:srgbClr val="2D2C32">
                  <a:alpha val="96862"/>
                </a:srgbClr>
              </a:gs>
              <a:gs pos="98000">
                <a:srgbClr val="2D2C32">
                  <a:alpha val="91764"/>
                </a:srgbClr>
              </a:gs>
              <a:gs pos="100000">
                <a:srgbClr val="2D2C32">
                  <a:alpha val="91764"/>
                </a:srgbClr>
              </a:gs>
            </a:gsLst>
            <a:lin ang="18900000" scaled="0"/>
          </a:gradFill>
          <a:ln>
            <a:noFill/>
          </a:ln>
          <a:effectLst>
            <a:outerShdw blurRad="850900" sx="85000" rotWithShape="0" algn="t" dir="5400000" dist="660400" sy="850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08" name="Google Shape;508;p22"/>
          <p:cNvCxnSpPr/>
          <p:nvPr/>
        </p:nvCxnSpPr>
        <p:spPr>
          <a:xfrm>
            <a:off x="4813300" y="3406770"/>
            <a:ext cx="381000" cy="0"/>
          </a:xfrm>
          <a:prstGeom prst="straightConnector1">
            <a:avLst/>
          </a:prstGeom>
          <a:noFill/>
          <a:ln cap="flat" cmpd="sng" w="63500">
            <a:solidFill>
              <a:schemeClr val="accent2"/>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09" name="Google Shape;509;p22"/>
          <p:cNvSpPr txBox="1"/>
          <p:nvPr/>
        </p:nvSpPr>
        <p:spPr>
          <a:xfrm>
            <a:off x="1428603" y="4005882"/>
            <a:ext cx="1397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Questrial"/>
                <a:ea typeface="Questrial"/>
                <a:cs typeface="Questrial"/>
                <a:sym typeface="Questrial"/>
              </a:rPr>
              <a:t>PART SIX</a:t>
            </a:r>
            <a:endParaRPr sz="14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10" name="Google Shape;510;p22"/>
          <p:cNvSpPr/>
          <p:nvPr/>
        </p:nvSpPr>
        <p:spPr>
          <a:xfrm rot="2700000">
            <a:off x="1943645" y="3334909"/>
            <a:ext cx="862747" cy="730424"/>
          </a:xfrm>
          <a:custGeom>
            <a:rect b="b" l="l" r="r" t="t"/>
            <a:pathLst>
              <a:path extrusionOk="0" h="730424" w="862747">
                <a:moveTo>
                  <a:pt x="157" y="0"/>
                </a:moveTo>
                <a:lnTo>
                  <a:pt x="862747" y="0"/>
                </a:lnTo>
                <a:lnTo>
                  <a:pt x="862747" y="730424"/>
                </a:lnTo>
                <a:lnTo>
                  <a:pt x="12589" y="730424"/>
                </a:lnTo>
                <a:lnTo>
                  <a:pt x="13472" y="713655"/>
                </a:lnTo>
                <a:lnTo>
                  <a:pt x="77456" y="706920"/>
                </a:lnTo>
                <a:lnTo>
                  <a:pt x="141440" y="693450"/>
                </a:lnTo>
                <a:lnTo>
                  <a:pt x="188586" y="666509"/>
                </a:lnTo>
                <a:lnTo>
                  <a:pt x="237417" y="637884"/>
                </a:lnTo>
                <a:lnTo>
                  <a:pt x="271092" y="604208"/>
                </a:lnTo>
                <a:lnTo>
                  <a:pt x="313187" y="541907"/>
                </a:lnTo>
                <a:lnTo>
                  <a:pt x="333393" y="504864"/>
                </a:lnTo>
                <a:lnTo>
                  <a:pt x="355283" y="439196"/>
                </a:lnTo>
                <a:lnTo>
                  <a:pt x="360334" y="380263"/>
                </a:lnTo>
                <a:lnTo>
                  <a:pt x="351915" y="321330"/>
                </a:lnTo>
                <a:lnTo>
                  <a:pt x="338444" y="237140"/>
                </a:lnTo>
                <a:lnTo>
                  <a:pt x="313187" y="208515"/>
                </a:lnTo>
                <a:lnTo>
                  <a:pt x="281195" y="159685"/>
                </a:lnTo>
                <a:lnTo>
                  <a:pt x="245835" y="120958"/>
                </a:lnTo>
                <a:lnTo>
                  <a:pt x="180167" y="72128"/>
                </a:lnTo>
                <a:lnTo>
                  <a:pt x="75771" y="28349"/>
                </a:lnTo>
                <a:lnTo>
                  <a:pt x="0" y="23298"/>
                </a:lnTo>
                <a:close/>
              </a:path>
            </a:pathLst>
          </a:custGeom>
          <a:gradFill>
            <a:gsLst>
              <a:gs pos="0">
                <a:srgbClr val="FFFFFF">
                  <a:alpha val="67843"/>
                </a:srgbClr>
              </a:gs>
              <a:gs pos="65000">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11" name="Google Shape;511;p22"/>
          <p:cNvSpPr/>
          <p:nvPr/>
        </p:nvSpPr>
        <p:spPr>
          <a:xfrm rot="2700000">
            <a:off x="1793625" y="3037183"/>
            <a:ext cx="1286924" cy="597750"/>
          </a:xfrm>
          <a:custGeom>
            <a:rect b="b" l="l" r="r" t="t"/>
            <a:pathLst>
              <a:path extrusionOk="0" h="597750" w="1286924">
                <a:moveTo>
                  <a:pt x="0" y="33965"/>
                </a:moveTo>
                <a:lnTo>
                  <a:pt x="33965" y="0"/>
                </a:lnTo>
                <a:lnTo>
                  <a:pt x="1286924" y="0"/>
                </a:lnTo>
                <a:lnTo>
                  <a:pt x="1286924" y="236764"/>
                </a:lnTo>
                <a:lnTo>
                  <a:pt x="367471" y="236764"/>
                </a:lnTo>
                <a:lnTo>
                  <a:pt x="367471" y="258412"/>
                </a:lnTo>
                <a:lnTo>
                  <a:pt x="344807" y="261650"/>
                </a:lnTo>
                <a:lnTo>
                  <a:pt x="267352" y="291958"/>
                </a:lnTo>
                <a:lnTo>
                  <a:pt x="196632" y="349206"/>
                </a:lnTo>
                <a:lnTo>
                  <a:pt x="139383" y="419925"/>
                </a:lnTo>
                <a:lnTo>
                  <a:pt x="107391" y="502432"/>
                </a:lnTo>
                <a:lnTo>
                  <a:pt x="97087" y="597750"/>
                </a:lnTo>
                <a:close/>
              </a:path>
            </a:pathLst>
          </a:custGeom>
          <a:gradFill>
            <a:gsLst>
              <a:gs pos="0">
                <a:srgbClr val="FFFFFF">
                  <a:alpha val="67843"/>
                </a:srgbClr>
              </a:gs>
              <a:gs pos="65000">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12" name="Google Shape;512;p22"/>
          <p:cNvSpPr/>
          <p:nvPr/>
        </p:nvSpPr>
        <p:spPr>
          <a:xfrm>
            <a:off x="1750582" y="3060001"/>
            <a:ext cx="693540" cy="693538"/>
          </a:xfrm>
          <a:prstGeom prst="ellipse">
            <a:avLst/>
          </a:prstGeom>
          <a:gradFill>
            <a:gsLst>
              <a:gs pos="0">
                <a:srgbClr val="FFFFFF">
                  <a:alpha val="67843"/>
                </a:srgbClr>
              </a:gs>
              <a:gs pos="65000">
                <a:srgbClr val="FFFFFF">
                  <a:alpha val="0"/>
                </a:srgbClr>
              </a:gs>
              <a:gs pos="100000">
                <a:srgbClr val="FFFFFF">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13" name="Google Shape;513;p22"/>
          <p:cNvPicPr preferRelativeResize="0"/>
          <p:nvPr/>
        </p:nvPicPr>
        <p:blipFill rotWithShape="1">
          <a:blip r:embed="rId4">
            <a:alphaModFix/>
          </a:blip>
          <a:srcRect b="0" l="0" r="0" t="0"/>
          <a:stretch/>
        </p:blipFill>
        <p:spPr>
          <a:xfrm>
            <a:off x="1073276" y="2296491"/>
            <a:ext cx="2030144" cy="18960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750"/>
                                        <p:tgtEl>
                                          <p:spTgt spid="50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750"/>
                                        <p:tgtEl>
                                          <p:spTgt spid="506"/>
                                        </p:tgtEl>
                                      </p:cBhvr>
                                    </p:animEffect>
                                  </p:childTnLst>
                                </p:cTn>
                              </p:par>
                            </p:childTnLst>
                          </p:cTn>
                        </p:par>
                        <p:par>
                          <p:cTn fill="hold">
                            <p:stCondLst>
                              <p:cond delay="1500"/>
                            </p:stCondLst>
                            <p:childTnLst>
                              <p:par>
                                <p:cTn fill="hold" nodeType="afterEffect" presetClass="entr" presetID="10" presetSubtype="0">
                                  <p:stCondLst>
                                    <p:cond delay="750"/>
                                  </p:stCondLst>
                                  <p:childTnLst>
                                    <p:set>
                                      <p:cBhvr>
                                        <p:cTn dur="1" fill="hold">
                                          <p:stCondLst>
                                            <p:cond delay="0"/>
                                          </p:stCondLst>
                                        </p:cTn>
                                        <p:tgtEl>
                                          <p:spTgt spid="508"/>
                                        </p:tgtEl>
                                        <p:attrNameLst>
                                          <p:attrName>style.visibility</p:attrName>
                                        </p:attrNameLst>
                                      </p:cBhvr>
                                      <p:to>
                                        <p:strVal val="visible"/>
                                      </p:to>
                                    </p:set>
                                    <p:animEffect filter="fade" transition="in">
                                      <p:cBhvr>
                                        <p:cTn dur="1250"/>
                                        <p:tgtEl>
                                          <p:spTgt spid="508"/>
                                        </p:tgtEl>
                                      </p:cBhvr>
                                    </p:animEffect>
                                  </p:childTnLst>
                                </p:cTn>
                              </p:par>
                            </p:childTnLst>
                          </p:cTn>
                        </p:par>
                        <p:par>
                          <p:cTn fill="hold">
                            <p:stCondLst>
                              <p:cond delay="2750"/>
                            </p:stCondLst>
                            <p:childTnLst>
                              <p:par>
                                <p:cTn fill="hold" nodeType="afterEffect" presetClass="entr" presetID="10" presetSubtype="0">
                                  <p:stCondLst>
                                    <p:cond delay="125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par>
                          <p:cTn fill="hold">
                            <p:stCondLst>
                              <p:cond delay="3750"/>
                            </p:stCondLst>
                            <p:childTnLst>
                              <p:par>
                                <p:cTn fill="hold" nodeType="afterEffect" presetClass="entr" presetID="10" presetSubtype="0">
                                  <p:stCondLst>
                                    <p:cond delay="750"/>
                                  </p:stCondLst>
                                  <p:childTnLst>
                                    <p:set>
                                      <p:cBhvr>
                                        <p:cTn dur="1" fill="hold">
                                          <p:stCondLst>
                                            <p:cond delay="0"/>
                                          </p:stCondLst>
                                        </p:cTn>
                                        <p:tgtEl>
                                          <p:spTgt spid="504"/>
                                        </p:tgtEl>
                                        <p:attrNameLst>
                                          <p:attrName>style.visibility</p:attrName>
                                        </p:attrNameLst>
                                      </p:cBhvr>
                                      <p:to>
                                        <p:strVal val="visible"/>
                                      </p:to>
                                    </p:set>
                                    <p:animEffect filter="fade" transition="in">
                                      <p:cBhvr>
                                        <p:cTn dur="75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19" name="Google Shape;519;p23"/>
          <p:cNvSpPr/>
          <p:nvPr/>
        </p:nvSpPr>
        <p:spPr>
          <a:xfrm>
            <a:off x="1002491" y="130788"/>
            <a:ext cx="11189509" cy="6451600"/>
          </a:xfrm>
          <a:custGeom>
            <a:rect b="b" l="l" r="r" t="t"/>
            <a:pathLst>
              <a:path extrusionOk="0" h="6451600" w="11189509">
                <a:moveTo>
                  <a:pt x="0" y="0"/>
                </a:moveTo>
                <a:lnTo>
                  <a:pt x="6283680" y="0"/>
                </a:lnTo>
                <a:lnTo>
                  <a:pt x="9780615" y="0"/>
                </a:lnTo>
                <a:lnTo>
                  <a:pt x="11189509" y="0"/>
                </a:lnTo>
                <a:lnTo>
                  <a:pt x="11189509" y="6451600"/>
                </a:lnTo>
                <a:lnTo>
                  <a:pt x="9780615" y="6451600"/>
                </a:lnTo>
                <a:lnTo>
                  <a:pt x="6283680" y="6451600"/>
                </a:lnTo>
                <a:lnTo>
                  <a:pt x="3456412" y="6451600"/>
                </a:lnTo>
                <a:close/>
              </a:path>
            </a:pathLst>
          </a:custGeom>
          <a:gradFill>
            <a:gsLst>
              <a:gs pos="0">
                <a:srgbClr val="EAEAEA"/>
              </a:gs>
              <a:gs pos="43000">
                <a:srgbClr val="EAEAEA"/>
              </a:gs>
              <a:gs pos="100000">
                <a:schemeClr val="lt1"/>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20" name="Google Shape;520;p23"/>
          <p:cNvGrpSpPr/>
          <p:nvPr/>
        </p:nvGrpSpPr>
        <p:grpSpPr>
          <a:xfrm>
            <a:off x="174876" y="1019248"/>
            <a:ext cx="5302046" cy="5408289"/>
            <a:chOff x="464056" y="1458973"/>
            <a:chExt cx="5294890" cy="5005327"/>
          </a:xfrm>
        </p:grpSpPr>
        <p:sp>
          <p:nvSpPr>
            <p:cNvPr id="521" name="Google Shape;521;p23"/>
            <p:cNvSpPr/>
            <p:nvPr/>
          </p:nvSpPr>
          <p:spPr>
            <a:xfrm>
              <a:off x="464056" y="1522686"/>
              <a:ext cx="5294890" cy="4941614"/>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grpSp>
          <p:nvGrpSpPr>
            <p:cNvPr id="522" name="Google Shape;522;p23"/>
            <p:cNvGrpSpPr/>
            <p:nvPr/>
          </p:nvGrpSpPr>
          <p:grpSpPr>
            <a:xfrm>
              <a:off x="464056" y="1458973"/>
              <a:ext cx="5294890" cy="5005327"/>
              <a:chOff x="7349873" y="2362200"/>
              <a:chExt cx="3251200" cy="3073401"/>
            </a:xfrm>
          </p:grpSpPr>
          <p:sp>
            <p:nvSpPr>
              <p:cNvPr id="523" name="Google Shape;523;p23"/>
              <p:cNvSpPr/>
              <p:nvPr/>
            </p:nvSpPr>
            <p:spPr>
              <a:xfrm>
                <a:off x="7349873" y="2362200"/>
                <a:ext cx="2126550" cy="3073400"/>
              </a:xfrm>
              <a:custGeom>
                <a:rect b="b" l="l" r="r" t="t"/>
                <a:pathLst>
                  <a:path extrusionOk="0" h="3073400" w="2126550">
                    <a:moveTo>
                      <a:pt x="1625600" y="0"/>
                    </a:moveTo>
                    <a:lnTo>
                      <a:pt x="2126550" y="947108"/>
                    </a:lnTo>
                    <a:lnTo>
                      <a:pt x="770556" y="3073400"/>
                    </a:lnTo>
                    <a:lnTo>
                      <a:pt x="0" y="3073400"/>
                    </a:lnTo>
                    <a:close/>
                  </a:path>
                </a:pathLst>
              </a:custGeom>
              <a:solidFill>
                <a:schemeClr val="lt1">
                  <a:alpha val="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524" name="Google Shape;524;p23"/>
              <p:cNvSpPr/>
              <p:nvPr/>
            </p:nvSpPr>
            <p:spPr>
              <a:xfrm>
                <a:off x="7349874" y="3233232"/>
                <a:ext cx="2044923" cy="2202369"/>
              </a:xfrm>
              <a:custGeom>
                <a:rect b="b" l="l" r="r" t="t"/>
                <a:pathLst>
                  <a:path extrusionOk="0" h="2202369" w="2044923">
                    <a:moveTo>
                      <a:pt x="1164890" y="0"/>
                    </a:moveTo>
                    <a:lnTo>
                      <a:pt x="2044923" y="2202369"/>
                    </a:lnTo>
                    <a:lnTo>
                      <a:pt x="0" y="2202369"/>
                    </a:lnTo>
                    <a:close/>
                  </a:path>
                </a:pathLst>
              </a:custGeom>
              <a:solidFill>
                <a:schemeClr val="lt1">
                  <a:alpha val="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525" name="Google Shape;525;p23"/>
              <p:cNvSpPr/>
              <p:nvPr/>
            </p:nvSpPr>
            <p:spPr>
              <a:xfrm>
                <a:off x="7349873" y="3852152"/>
                <a:ext cx="2705418" cy="1583448"/>
              </a:xfrm>
              <a:custGeom>
                <a:rect b="b" l="l" r="r" t="t"/>
                <a:pathLst>
                  <a:path extrusionOk="0" h="1583448" w="2705418">
                    <a:moveTo>
                      <a:pt x="837526" y="0"/>
                    </a:moveTo>
                    <a:lnTo>
                      <a:pt x="2705418" y="1583448"/>
                    </a:lnTo>
                    <a:lnTo>
                      <a:pt x="0" y="1583448"/>
                    </a:lnTo>
                    <a:close/>
                  </a:path>
                </a:pathLst>
              </a:custGeom>
              <a:solidFill>
                <a:schemeClr val="lt1">
                  <a:alpha val="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526" name="Google Shape;526;p23"/>
              <p:cNvSpPr/>
              <p:nvPr/>
            </p:nvSpPr>
            <p:spPr>
              <a:xfrm>
                <a:off x="9263145" y="4352550"/>
                <a:ext cx="1337928" cy="1083050"/>
              </a:xfrm>
              <a:custGeom>
                <a:rect b="b" l="l" r="r" t="t"/>
                <a:pathLst>
                  <a:path extrusionOk="0" h="1083050" w="1337928">
                    <a:moveTo>
                      <a:pt x="765075" y="0"/>
                    </a:moveTo>
                    <a:lnTo>
                      <a:pt x="1337928" y="1083050"/>
                    </a:lnTo>
                    <a:lnTo>
                      <a:pt x="0" y="1083050"/>
                    </a:ln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grpSp>
      </p:gr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27" name="Google Shape;527;p23"/>
          <p:cNvSpPr/>
          <p:nvPr/>
        </p:nvSpPr>
        <p:spPr>
          <a:xfrm>
            <a:off x="2420338" y="1600948"/>
            <a:ext cx="2642004" cy="73361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28" name="Google Shape;528;p23"/>
          <p:cNvSpPr/>
          <p:nvPr/>
        </p:nvSpPr>
        <p:spPr>
          <a:xfrm>
            <a:off x="2420338" y="2989783"/>
            <a:ext cx="2642004" cy="73361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29" name="Google Shape;529;p23"/>
          <p:cNvSpPr/>
          <p:nvPr/>
        </p:nvSpPr>
        <p:spPr>
          <a:xfrm>
            <a:off x="2420338" y="4378618"/>
            <a:ext cx="2642004" cy="73361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30" name="Google Shape;530;p23"/>
          <p:cNvSpPr txBox="1"/>
          <p:nvPr/>
        </p:nvSpPr>
        <p:spPr>
          <a:xfrm>
            <a:off x="2853160" y="4507580"/>
            <a:ext cx="190766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Arial"/>
                <a:ea typeface="Arial"/>
                <a:cs typeface="Arial"/>
                <a:sym typeface="Arial"/>
              </a:rPr>
              <a:t>3.</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31" name="Google Shape;531;p23"/>
          <p:cNvSpPr txBox="1"/>
          <p:nvPr/>
        </p:nvSpPr>
        <p:spPr>
          <a:xfrm>
            <a:off x="2787506" y="1720956"/>
            <a:ext cx="190766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Arial"/>
                <a:ea typeface="Arial"/>
                <a:cs typeface="Arial"/>
                <a:sym typeface="Arial"/>
              </a:rPr>
              <a:t>1.</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32" name="Google Shape;532;p23"/>
          <p:cNvSpPr txBox="1"/>
          <p:nvPr/>
        </p:nvSpPr>
        <p:spPr>
          <a:xfrm>
            <a:off x="2990027" y="3094978"/>
            <a:ext cx="157941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Arial"/>
                <a:ea typeface="Arial"/>
                <a:cs typeface="Arial"/>
                <a:sym typeface="Arial"/>
              </a:rPr>
              <a:t>2.</a:t>
            </a:r>
            <a:endParaRPr sz="2800">
              <a:solidFill>
                <a:schemeClr val="lt1"/>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33" name="Google Shape;533;p23"/>
          <p:cNvSpPr/>
          <p:nvPr/>
        </p:nvSpPr>
        <p:spPr>
          <a:xfrm>
            <a:off x="5466883" y="1377491"/>
            <a:ext cx="5772653" cy="1190006"/>
          </a:xfrm>
          <a:prstGeom prst="rect">
            <a:avLst/>
          </a:prstGeom>
          <a:noFill/>
          <a:ln>
            <a:noFill/>
          </a:ln>
        </p:spPr>
        <p:txBody>
          <a:bodyPr anchorCtr="0" anchor="ctr" bIns="45700" lIns="91425" spcFirstLastPara="1" rIns="91425" wrap="square" tIns="45700">
            <a:spAutoFit/>
          </a:bodyPr>
          <a:lstStyle/>
          <a:p>
            <a:pPr indent="0" lvl="0" marL="0" marR="0" rtl="0" algn="l">
              <a:lnSpc>
                <a:spcPct val="130000"/>
              </a:lnSpc>
              <a:spcBef>
                <a:spcPts val="0"/>
              </a:spcBef>
              <a:spcAft>
                <a:spcPts val="0"/>
              </a:spcAft>
              <a:buNone/>
            </a:pPr>
            <a:r>
              <a:rPr b="1" lang="en-US" sz="1400">
                <a:solidFill>
                  <a:schemeClr val="dk1"/>
                </a:solidFill>
                <a:latin typeface="Arial"/>
                <a:ea typeface="Arial"/>
                <a:cs typeface="Arial"/>
                <a:sym typeface="Arial"/>
              </a:rPr>
              <a:t>More people use financial products and service nowadays</a:t>
            </a:r>
            <a:endParaRPr/>
          </a:p>
          <a:p>
            <a:pPr indent="0" lvl="0" marL="0" marR="0" rtl="0" algn="l">
              <a:lnSpc>
                <a:spcPct val="130000"/>
              </a:lnSpc>
              <a:spcBef>
                <a:spcPts val="0"/>
              </a:spcBef>
              <a:spcAft>
                <a:spcPts val="0"/>
              </a:spcAft>
              <a:buNone/>
            </a:pPr>
            <a:r>
              <a:rPr b="1" lang="en-US" sz="1400">
                <a:solidFill>
                  <a:srgbClr val="3F3F3F"/>
                </a:solidFill>
                <a:latin typeface="Arial"/>
                <a:ea typeface="Arial"/>
                <a:cs typeface="Arial"/>
                <a:sym typeface="Arial"/>
              </a:rPr>
              <a:t>-&gt;  </a:t>
            </a:r>
            <a:r>
              <a:rPr b="1" lang="en-US" sz="1400">
                <a:solidFill>
                  <a:srgbClr val="FF0000"/>
                </a:solidFill>
                <a:latin typeface="Arial"/>
                <a:ea typeface="Arial"/>
                <a:cs typeface="Arial"/>
                <a:sym typeface="Arial"/>
              </a:rPr>
              <a:t>Risk of a surge in complaints</a:t>
            </a:r>
            <a:endParaRPr/>
          </a:p>
          <a:p>
            <a:pPr indent="0" lvl="0" marL="0" marR="0" rtl="0" algn="l">
              <a:lnSpc>
                <a:spcPct val="130000"/>
              </a:lnSpc>
              <a:spcBef>
                <a:spcPts val="0"/>
              </a:spcBef>
              <a:spcAft>
                <a:spcPts val="0"/>
              </a:spcAft>
              <a:buNone/>
            </a:pPr>
            <a:r>
              <a:rPr b="1" lang="en-US" sz="1400">
                <a:solidFill>
                  <a:srgbClr val="3F3F3F"/>
                </a:solidFill>
                <a:latin typeface="Arial"/>
                <a:ea typeface="Arial"/>
                <a:cs typeface="Arial"/>
                <a:sym typeface="Arial"/>
              </a:rPr>
              <a:t>-&gt; Financial institutions should </a:t>
            </a:r>
            <a:r>
              <a:rPr b="1" lang="en-US" sz="1400">
                <a:solidFill>
                  <a:srgbClr val="FF0000"/>
                </a:solidFill>
                <a:latin typeface="Arial"/>
                <a:ea typeface="Arial"/>
                <a:cs typeface="Arial"/>
                <a:sym typeface="Arial"/>
              </a:rPr>
              <a:t>enhance the abilities to deal with more complaints cases, </a:t>
            </a:r>
            <a:r>
              <a:rPr b="1" lang="en-US" sz="1400">
                <a:solidFill>
                  <a:srgbClr val="3F3F3F"/>
                </a:solidFill>
                <a:latin typeface="Arial"/>
                <a:ea typeface="Arial"/>
                <a:cs typeface="Arial"/>
                <a:sym typeface="Arial"/>
              </a:rPr>
              <a:t>such as hiring more cs workers, introducing AI cs, etc</a:t>
            </a:r>
            <a:endParaRPr b="1" sz="1400">
              <a:solidFill>
                <a:srgbClr val="3F3F3F"/>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34" name="Google Shape;534;p23"/>
          <p:cNvSpPr/>
          <p:nvPr/>
        </p:nvSpPr>
        <p:spPr>
          <a:xfrm>
            <a:off x="5466883" y="2761586"/>
            <a:ext cx="5772653" cy="1190006"/>
          </a:xfrm>
          <a:prstGeom prst="rect">
            <a:avLst/>
          </a:prstGeom>
          <a:noFill/>
          <a:ln>
            <a:noFill/>
          </a:ln>
        </p:spPr>
        <p:txBody>
          <a:bodyPr anchorCtr="0" anchor="ctr" bIns="45700" lIns="91425" spcFirstLastPara="1" rIns="91425" wrap="square" tIns="45700">
            <a:spAutoFit/>
          </a:bodyPr>
          <a:lstStyle/>
          <a:p>
            <a:pPr indent="0" lvl="0" marL="0" marR="0" rtl="0" algn="l">
              <a:lnSpc>
                <a:spcPct val="130000"/>
              </a:lnSpc>
              <a:spcBef>
                <a:spcPts val="0"/>
              </a:spcBef>
              <a:spcAft>
                <a:spcPts val="0"/>
              </a:spcAft>
              <a:buNone/>
            </a:pPr>
            <a:r>
              <a:rPr b="1" lang="en-US" sz="1400">
                <a:solidFill>
                  <a:srgbClr val="3F3F3F"/>
                </a:solidFill>
                <a:latin typeface="Arial"/>
                <a:ea typeface="Arial"/>
                <a:cs typeface="Arial"/>
                <a:sym typeface="Arial"/>
              </a:rPr>
              <a:t>Credit issues account for over half of the total complaints</a:t>
            </a:r>
            <a:endParaRPr/>
          </a:p>
          <a:p>
            <a:pPr indent="0" lvl="0" marL="0" marR="0" rtl="0" algn="l">
              <a:lnSpc>
                <a:spcPct val="130000"/>
              </a:lnSpc>
              <a:spcBef>
                <a:spcPts val="0"/>
              </a:spcBef>
              <a:spcAft>
                <a:spcPts val="0"/>
              </a:spcAft>
              <a:buNone/>
            </a:pPr>
            <a:r>
              <a:rPr b="1" lang="en-US" sz="1400">
                <a:solidFill>
                  <a:srgbClr val="3F3F3F"/>
                </a:solidFill>
                <a:latin typeface="Arial"/>
                <a:ea typeface="Arial"/>
                <a:cs typeface="Arial"/>
                <a:sym typeface="Arial"/>
              </a:rPr>
              <a:t>-&gt;  Post a </a:t>
            </a:r>
            <a:r>
              <a:rPr b="1" lang="en-US" sz="1400">
                <a:solidFill>
                  <a:srgbClr val="FF0000"/>
                </a:solidFill>
                <a:latin typeface="Arial"/>
                <a:ea typeface="Arial"/>
                <a:cs typeface="Arial"/>
                <a:sym typeface="Arial"/>
              </a:rPr>
              <a:t>significant risk to the reputation </a:t>
            </a:r>
            <a:r>
              <a:rPr b="1" lang="en-US" sz="1400">
                <a:solidFill>
                  <a:srgbClr val="3F3F3F"/>
                </a:solidFill>
                <a:latin typeface="Arial"/>
                <a:ea typeface="Arial"/>
                <a:cs typeface="Arial"/>
                <a:sym typeface="Arial"/>
              </a:rPr>
              <a:t>of financial institutions</a:t>
            </a:r>
            <a:endParaRPr/>
          </a:p>
          <a:p>
            <a:pPr indent="0" lvl="0" marL="0" marR="0" rtl="0" algn="l">
              <a:lnSpc>
                <a:spcPct val="130000"/>
              </a:lnSpc>
              <a:spcBef>
                <a:spcPts val="0"/>
              </a:spcBef>
              <a:spcAft>
                <a:spcPts val="0"/>
              </a:spcAft>
              <a:buNone/>
            </a:pPr>
            <a:r>
              <a:rPr b="1" lang="en-US" sz="1400">
                <a:solidFill>
                  <a:srgbClr val="3F3F3F"/>
                </a:solidFill>
                <a:latin typeface="Arial"/>
                <a:ea typeface="Arial"/>
                <a:cs typeface="Arial"/>
                <a:sym typeface="Arial"/>
              </a:rPr>
              <a:t>-&gt; If </a:t>
            </a:r>
            <a:r>
              <a:rPr b="1" lang="en-US" sz="1400">
                <a:solidFill>
                  <a:srgbClr val="3F3F3F"/>
                </a:solidFill>
                <a:latin typeface="Questrial"/>
                <a:ea typeface="Questrial"/>
                <a:cs typeface="Questrial"/>
                <a:sym typeface="Questrial"/>
              </a:rPr>
              <a:t>Financial institutions want to reduce complaints rates and improve brands’ images rapidly, they should </a:t>
            </a:r>
            <a:r>
              <a:rPr b="1" lang="en-US" sz="1400">
                <a:solidFill>
                  <a:srgbClr val="FF0000"/>
                </a:solidFill>
                <a:latin typeface="Questrial"/>
                <a:ea typeface="Questrial"/>
                <a:cs typeface="Questrial"/>
                <a:sym typeface="Questrial"/>
              </a:rPr>
              <a:t>address credit issues first</a:t>
            </a:r>
            <a:endParaRPr b="1" sz="1400">
              <a:solidFill>
                <a:srgbClr val="FF0000"/>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35" name="Google Shape;535;p23"/>
          <p:cNvSpPr/>
          <p:nvPr/>
        </p:nvSpPr>
        <p:spPr>
          <a:xfrm>
            <a:off x="5466883" y="4150421"/>
            <a:ext cx="6550239" cy="1190006"/>
          </a:xfrm>
          <a:prstGeom prst="rect">
            <a:avLst/>
          </a:prstGeom>
          <a:noFill/>
          <a:ln>
            <a:noFill/>
          </a:ln>
        </p:spPr>
        <p:txBody>
          <a:bodyPr anchorCtr="0" anchor="ctr" bIns="45700" lIns="91425" spcFirstLastPara="1" rIns="91425" wrap="square" tIns="45700">
            <a:spAutoFit/>
          </a:bodyPr>
          <a:lstStyle/>
          <a:p>
            <a:pPr indent="0" lvl="0" marL="0" marR="0" rtl="0" algn="l">
              <a:lnSpc>
                <a:spcPct val="130000"/>
              </a:lnSpc>
              <a:spcBef>
                <a:spcPts val="0"/>
              </a:spcBef>
              <a:spcAft>
                <a:spcPts val="0"/>
              </a:spcAft>
              <a:buNone/>
            </a:pPr>
            <a:r>
              <a:rPr b="1" lang="en-US" sz="1400">
                <a:solidFill>
                  <a:srgbClr val="3F3F3F"/>
                </a:solidFill>
                <a:latin typeface="Arial"/>
                <a:ea typeface="Arial"/>
                <a:cs typeface="Arial"/>
                <a:sym typeface="Arial"/>
              </a:rPr>
              <a:t>Different regions </a:t>
            </a:r>
            <a:r>
              <a:rPr b="1" lang="en-US" sz="1400">
                <a:solidFill>
                  <a:srgbClr val="343434"/>
                </a:solidFill>
                <a:latin typeface="Arial"/>
                <a:ea typeface="Arial"/>
                <a:cs typeface="Arial"/>
                <a:sym typeface="Arial"/>
              </a:rPr>
              <a:t>have different background factors to </a:t>
            </a:r>
            <a:r>
              <a:rPr b="1" lang="en-US" sz="1400">
                <a:solidFill>
                  <a:srgbClr val="3F3F3F"/>
                </a:solidFill>
                <a:latin typeface="Arial"/>
                <a:ea typeface="Arial"/>
                <a:cs typeface="Arial"/>
                <a:sym typeface="Arial"/>
              </a:rPr>
              <a:t>affect the complained products</a:t>
            </a:r>
            <a:endParaRPr/>
          </a:p>
          <a:p>
            <a:pPr indent="0" lvl="0" marL="0" marR="0" rtl="0" algn="l">
              <a:lnSpc>
                <a:spcPct val="130000"/>
              </a:lnSpc>
              <a:spcBef>
                <a:spcPts val="0"/>
              </a:spcBef>
              <a:spcAft>
                <a:spcPts val="0"/>
              </a:spcAft>
              <a:buNone/>
            </a:pPr>
            <a:r>
              <a:rPr b="1" lang="en-US" sz="1400">
                <a:solidFill>
                  <a:srgbClr val="3F3F3F"/>
                </a:solidFill>
                <a:latin typeface="Questrial"/>
                <a:ea typeface="Questrial"/>
                <a:cs typeface="Questrial"/>
                <a:sym typeface="Questrial"/>
              </a:rPr>
              <a:t>(eg. Southeast region - unemployment rate)</a:t>
            </a:r>
            <a:endParaRPr/>
          </a:p>
          <a:p>
            <a:pPr indent="0" lvl="0" marL="0" marR="0" rtl="0" algn="l">
              <a:lnSpc>
                <a:spcPct val="130000"/>
              </a:lnSpc>
              <a:spcBef>
                <a:spcPts val="0"/>
              </a:spcBef>
              <a:spcAft>
                <a:spcPts val="0"/>
              </a:spcAft>
              <a:buNone/>
            </a:pPr>
            <a:r>
              <a:rPr b="1" lang="en-US" sz="1400">
                <a:solidFill>
                  <a:srgbClr val="3F3F3F"/>
                </a:solidFill>
                <a:latin typeface="Arial"/>
                <a:ea typeface="Arial"/>
                <a:cs typeface="Arial"/>
                <a:sym typeface="Arial"/>
              </a:rPr>
              <a:t>-&gt; The financial institution can provide funds to support the enterprises to offer more job opportunities -&gt; Unemployment rate declines -&gt; credit issues complaints reduce</a:t>
            </a:r>
            <a:endParaRPr b="1" sz="1400">
              <a:solidFill>
                <a:srgbClr val="3F3F3F"/>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36" name="Google Shape;536;p23"/>
          <p:cNvSpPr/>
          <p:nvPr/>
        </p:nvSpPr>
        <p:spPr>
          <a:xfrm>
            <a:off x="326128" y="301392"/>
            <a:ext cx="5837359" cy="68082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3200">
                <a:solidFill>
                  <a:srgbClr val="3F3F3F"/>
                </a:solidFill>
                <a:latin typeface="Arial"/>
                <a:ea typeface="Arial"/>
                <a:cs typeface="Arial"/>
                <a:sym typeface="Arial"/>
              </a:rPr>
              <a:t>TRENDS &amp; HOW TO IMPROVE</a:t>
            </a:r>
            <a:endParaRPr sz="3200">
              <a:solidFill>
                <a:srgbClr val="3F3F3F"/>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37" name="Google Shape;537;p23"/>
          <p:cNvCxnSpPr/>
          <p:nvPr/>
        </p:nvCxnSpPr>
        <p:spPr>
          <a:xfrm>
            <a:off x="479977" y="1088090"/>
            <a:ext cx="522514" cy="0"/>
          </a:xfrm>
          <a:prstGeom prst="straightConnector1">
            <a:avLst/>
          </a:prstGeom>
          <a:noFill/>
          <a:ln cap="flat" cmpd="sng" w="25400">
            <a:solidFill>
              <a:srgbClr val="D9BA00"/>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38" name="Google Shape;538;p23"/>
          <p:cNvSpPr/>
          <p:nvPr/>
        </p:nvSpPr>
        <p:spPr>
          <a:xfrm>
            <a:off x="2446934" y="5761833"/>
            <a:ext cx="2642004" cy="73361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39" name="Google Shape;539;p23"/>
          <p:cNvSpPr txBox="1"/>
          <p:nvPr/>
        </p:nvSpPr>
        <p:spPr>
          <a:xfrm>
            <a:off x="2879756" y="5890795"/>
            <a:ext cx="190766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Arial"/>
                <a:ea typeface="Arial"/>
                <a:cs typeface="Arial"/>
                <a:sym typeface="Arial"/>
              </a:rPr>
              <a:t>4.</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40" name="Google Shape;540;p23"/>
          <p:cNvSpPr/>
          <p:nvPr/>
        </p:nvSpPr>
        <p:spPr>
          <a:xfrm>
            <a:off x="5605296" y="5777409"/>
            <a:ext cx="6550239" cy="629852"/>
          </a:xfrm>
          <a:prstGeom prst="rect">
            <a:avLst/>
          </a:prstGeom>
          <a:noFill/>
          <a:ln>
            <a:noFill/>
          </a:ln>
        </p:spPr>
        <p:txBody>
          <a:bodyPr anchorCtr="0" anchor="ctr" bIns="45700" lIns="91425" spcFirstLastPara="1" rIns="91425" wrap="square" tIns="45700">
            <a:spAutoFit/>
          </a:bodyPr>
          <a:lstStyle/>
          <a:p>
            <a:pPr indent="0" lvl="0" marL="0" marR="0" rtl="0" algn="l">
              <a:lnSpc>
                <a:spcPct val="130000"/>
              </a:lnSpc>
              <a:spcBef>
                <a:spcPts val="0"/>
              </a:spcBef>
              <a:spcAft>
                <a:spcPts val="0"/>
              </a:spcAft>
              <a:buNone/>
            </a:pPr>
            <a:r>
              <a:rPr b="1" lang="en-US" sz="1400">
                <a:solidFill>
                  <a:srgbClr val="3F3F3F"/>
                </a:solidFill>
                <a:latin typeface="Arial"/>
                <a:ea typeface="Arial"/>
                <a:cs typeface="Arial"/>
                <a:sym typeface="Arial"/>
              </a:rPr>
              <a:t>General solving rules: credit issues &gt; debt collection &gt; mortgage &gt; credit/prepaid card</a:t>
            </a:r>
            <a:endParaRPr/>
          </a:p>
          <a:p>
            <a:pPr indent="0" lvl="0" marL="0" marR="0" rtl="0" algn="l">
              <a:lnSpc>
                <a:spcPct val="130000"/>
              </a:lnSpc>
              <a:spcBef>
                <a:spcPts val="0"/>
              </a:spcBef>
              <a:spcAft>
                <a:spcPts val="0"/>
              </a:spcAft>
              <a:buNone/>
            </a:pPr>
            <a:r>
              <a:rPr b="1" lang="en-US" sz="1400">
                <a:solidFill>
                  <a:srgbClr val="FF0000"/>
                </a:solidFill>
                <a:latin typeface="Arial"/>
                <a:ea typeface="Arial"/>
                <a:cs typeface="Arial"/>
                <a:sym typeface="Arial"/>
              </a:rPr>
              <a:t>===&gt; raise transparency, improve risk management capabilities, etc</a:t>
            </a:r>
            <a:endParaRPr b="1" sz="1400">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500"/>
                                        <p:tgtEl>
                                          <p:spTgt spid="53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750"/>
                                        <p:tgtEl>
                                          <p:spTgt spid="536"/>
                                        </p:tgtEl>
                                      </p:cBhvr>
                                    </p:animEffect>
                                  </p:childTnLst>
                                </p:cTn>
                              </p:par>
                            </p:childTnLst>
                          </p:cTn>
                        </p:par>
                        <p:par>
                          <p:cTn fill="hold">
                            <p:stCondLst>
                              <p:cond delay="2250"/>
                            </p:stCondLst>
                            <p:childTnLst>
                              <p:par>
                                <p:cTn fill="hold" nodeType="afterEffect" presetClass="entr" presetID="10" presetSubtype="0">
                                  <p:stCondLst>
                                    <p:cond delay="750"/>
                                  </p:stCondLst>
                                  <p:childTnLst>
                                    <p:set>
                                      <p:cBhvr>
                                        <p:cTn dur="1" fill="hold">
                                          <p:stCondLst>
                                            <p:cond delay="0"/>
                                          </p:stCondLst>
                                        </p:cTn>
                                        <p:tgtEl>
                                          <p:spTgt spid="519"/>
                                        </p:tgtEl>
                                        <p:attrNameLst>
                                          <p:attrName>style.visibility</p:attrName>
                                        </p:attrNameLst>
                                      </p:cBhvr>
                                      <p:to>
                                        <p:strVal val="visible"/>
                                      </p:to>
                                    </p:set>
                                    <p:animEffect filter="fade" transition="in">
                                      <p:cBhvr>
                                        <p:cTn dur="750"/>
                                        <p:tgtEl>
                                          <p:spTgt spid="51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750"/>
                                        <p:tgtEl>
                                          <p:spTgt spid="520"/>
                                        </p:tgtEl>
                                      </p:cBhvr>
                                    </p:animEffect>
                                  </p:childTnLst>
                                </p:cTn>
                              </p:par>
                            </p:childTnLst>
                          </p:cTn>
                        </p:par>
                        <p:par>
                          <p:cTn fill="hold">
                            <p:stCondLst>
                              <p:cond delay="3750"/>
                            </p:stCondLst>
                            <p:childTnLst>
                              <p:par>
                                <p:cTn fill="hold" nodeType="afterEffect" presetClass="entr" presetID="10" presetSubtype="0">
                                  <p:stCondLst>
                                    <p:cond delay="750"/>
                                  </p:stCondLst>
                                  <p:childTnLst>
                                    <p:set>
                                      <p:cBhvr>
                                        <p:cTn dur="1" fill="hold">
                                          <p:stCondLst>
                                            <p:cond delay="0"/>
                                          </p:stCondLst>
                                        </p:cTn>
                                        <p:tgtEl>
                                          <p:spTgt spid="527"/>
                                        </p:tgtEl>
                                        <p:attrNameLst>
                                          <p:attrName>style.visibility</p:attrName>
                                        </p:attrNameLst>
                                      </p:cBhvr>
                                      <p:to>
                                        <p:strVal val="visible"/>
                                      </p:to>
                                    </p:set>
                                    <p:animEffect filter="fade" transition="in">
                                      <p:cBhvr>
                                        <p:cTn dur="750"/>
                                        <p:tgtEl>
                                          <p:spTgt spid="527"/>
                                        </p:tgtEl>
                                      </p:cBhvr>
                                    </p:animEffect>
                                  </p:childTnLst>
                                </p:cTn>
                              </p:par>
                            </p:childTnLst>
                          </p:cTn>
                        </p:par>
                        <p:par>
                          <p:cTn fill="hold">
                            <p:stCondLst>
                              <p:cond delay="4500"/>
                            </p:stCondLst>
                            <p:childTnLst>
                              <p:par>
                                <p:cTn fill="hold" nodeType="afterEffect" presetClass="entr" presetID="10" presetSubtype="0">
                                  <p:stCondLst>
                                    <p:cond delay="1000"/>
                                  </p:stCondLst>
                                  <p:childTnLst>
                                    <p:set>
                                      <p:cBhvr>
                                        <p:cTn dur="1" fill="hold">
                                          <p:stCondLst>
                                            <p:cond delay="0"/>
                                          </p:stCondLst>
                                        </p:cTn>
                                        <p:tgtEl>
                                          <p:spTgt spid="531"/>
                                        </p:tgtEl>
                                        <p:attrNameLst>
                                          <p:attrName>style.visibility</p:attrName>
                                        </p:attrNameLst>
                                      </p:cBhvr>
                                      <p:to>
                                        <p:strVal val="visible"/>
                                      </p:to>
                                    </p:set>
                                    <p:animEffect filter="fade" transition="in">
                                      <p:cBhvr>
                                        <p:cTn dur="750"/>
                                        <p:tgtEl>
                                          <p:spTgt spid="531"/>
                                        </p:tgtEl>
                                      </p:cBhvr>
                                    </p:animEffect>
                                  </p:childTnLst>
                                </p:cTn>
                              </p:par>
                              <p:par>
                                <p:cTn fill="hold" nodeType="withEffect" presetClass="entr" presetID="10" presetSubtype="0">
                                  <p:stCondLst>
                                    <p:cond delay="1250"/>
                                  </p:stCondLst>
                                  <p:childTnLst>
                                    <p:set>
                                      <p:cBhvr>
                                        <p:cTn dur="1" fill="hold">
                                          <p:stCondLst>
                                            <p:cond delay="0"/>
                                          </p:stCondLst>
                                        </p:cTn>
                                        <p:tgtEl>
                                          <p:spTgt spid="533"/>
                                        </p:tgtEl>
                                        <p:attrNameLst>
                                          <p:attrName>style.visibility</p:attrName>
                                        </p:attrNameLst>
                                      </p:cBhvr>
                                      <p:to>
                                        <p:strVal val="visible"/>
                                      </p:to>
                                    </p:set>
                                    <p:animEffect filter="fade" transition="in">
                                      <p:cBhvr>
                                        <p:cTn dur="750"/>
                                        <p:tgtEl>
                                          <p:spTgt spid="533"/>
                                        </p:tgtEl>
                                      </p:cBhvr>
                                    </p:animEffect>
                                  </p:childTnLst>
                                </p:cTn>
                              </p:par>
                              <p:par>
                                <p:cTn fill="hold" nodeType="withEffect" presetClass="entr" presetID="10" presetSubtype="0">
                                  <p:stCondLst>
                                    <p:cond delay="1000"/>
                                  </p:stCondLst>
                                  <p:childTnLst>
                                    <p:set>
                                      <p:cBhvr>
                                        <p:cTn dur="1" fill="hold">
                                          <p:stCondLst>
                                            <p:cond delay="0"/>
                                          </p:stCondLst>
                                        </p:cTn>
                                        <p:tgtEl>
                                          <p:spTgt spid="528"/>
                                        </p:tgtEl>
                                        <p:attrNameLst>
                                          <p:attrName>style.visibility</p:attrName>
                                        </p:attrNameLst>
                                      </p:cBhvr>
                                      <p:to>
                                        <p:strVal val="visible"/>
                                      </p:to>
                                    </p:set>
                                    <p:animEffect filter="fade" transition="in">
                                      <p:cBhvr>
                                        <p:cTn dur="750"/>
                                        <p:tgtEl>
                                          <p:spTgt spid="528"/>
                                        </p:tgtEl>
                                      </p:cBhvr>
                                    </p:animEffect>
                                  </p:childTnLst>
                                </p:cTn>
                              </p:par>
                            </p:childTnLst>
                          </p:cTn>
                        </p:par>
                        <p:par>
                          <p:cTn fill="hold">
                            <p:stCondLst>
                              <p:cond delay="5250"/>
                            </p:stCondLst>
                            <p:childTnLst>
                              <p:par>
                                <p:cTn fill="hold" nodeType="afterEffect" presetClass="entr" presetID="10" presetSubtype="0">
                                  <p:stCondLst>
                                    <p:cond delay="1250"/>
                                  </p:stCondLst>
                                  <p:childTnLst>
                                    <p:set>
                                      <p:cBhvr>
                                        <p:cTn dur="1" fill="hold">
                                          <p:stCondLst>
                                            <p:cond delay="0"/>
                                          </p:stCondLst>
                                        </p:cTn>
                                        <p:tgtEl>
                                          <p:spTgt spid="532"/>
                                        </p:tgtEl>
                                        <p:attrNameLst>
                                          <p:attrName>style.visibility</p:attrName>
                                        </p:attrNameLst>
                                      </p:cBhvr>
                                      <p:to>
                                        <p:strVal val="visible"/>
                                      </p:to>
                                    </p:set>
                                    <p:animEffect filter="fade" transition="in">
                                      <p:cBhvr>
                                        <p:cTn dur="750"/>
                                        <p:tgtEl>
                                          <p:spTgt spid="532"/>
                                        </p:tgtEl>
                                      </p:cBhvr>
                                    </p:animEffect>
                                  </p:childTnLst>
                                </p:cTn>
                              </p:par>
                              <p:par>
                                <p:cTn fill="hold" nodeType="withEffect" presetClass="entr" presetID="10" presetSubtype="0">
                                  <p:stCondLst>
                                    <p:cond delay="1500"/>
                                  </p:stCondLst>
                                  <p:childTnLst>
                                    <p:set>
                                      <p:cBhvr>
                                        <p:cTn dur="1" fill="hold">
                                          <p:stCondLst>
                                            <p:cond delay="0"/>
                                          </p:stCondLst>
                                        </p:cTn>
                                        <p:tgtEl>
                                          <p:spTgt spid="534"/>
                                        </p:tgtEl>
                                        <p:attrNameLst>
                                          <p:attrName>style.visibility</p:attrName>
                                        </p:attrNameLst>
                                      </p:cBhvr>
                                      <p:to>
                                        <p:strVal val="visible"/>
                                      </p:to>
                                    </p:set>
                                    <p:animEffect filter="fade" transition="in">
                                      <p:cBhvr>
                                        <p:cTn dur="750"/>
                                        <p:tgtEl>
                                          <p:spTgt spid="534"/>
                                        </p:tgtEl>
                                      </p:cBhvr>
                                    </p:animEffect>
                                  </p:childTnLst>
                                </p:cTn>
                              </p:par>
                              <p:par>
                                <p:cTn fill="hold" nodeType="withEffect" presetClass="entr" presetID="10" presetSubtype="0">
                                  <p:stCondLst>
                                    <p:cond delay="1250"/>
                                  </p:stCondLst>
                                  <p:childTnLst>
                                    <p:set>
                                      <p:cBhvr>
                                        <p:cTn dur="1" fill="hold">
                                          <p:stCondLst>
                                            <p:cond delay="0"/>
                                          </p:stCondLst>
                                        </p:cTn>
                                        <p:tgtEl>
                                          <p:spTgt spid="529"/>
                                        </p:tgtEl>
                                        <p:attrNameLst>
                                          <p:attrName>style.visibility</p:attrName>
                                        </p:attrNameLst>
                                      </p:cBhvr>
                                      <p:to>
                                        <p:strVal val="visible"/>
                                      </p:to>
                                    </p:set>
                                    <p:animEffect filter="fade" transition="in">
                                      <p:cBhvr>
                                        <p:cTn dur="750"/>
                                        <p:tgtEl>
                                          <p:spTgt spid="529"/>
                                        </p:tgtEl>
                                      </p:cBhvr>
                                    </p:animEffect>
                                  </p:childTnLst>
                                </p:cTn>
                              </p:par>
                            </p:childTnLst>
                          </p:cTn>
                        </p:par>
                        <p:par>
                          <p:cTn fill="hold">
                            <p:stCondLst>
                              <p:cond delay="6000"/>
                            </p:stCondLst>
                            <p:childTnLst>
                              <p:par>
                                <p:cTn fill="hold" nodeType="afterEffect" presetClass="entr" presetID="10" presetSubtype="0">
                                  <p:stCondLst>
                                    <p:cond delay="1500"/>
                                  </p:stCondLst>
                                  <p:childTnLst>
                                    <p:set>
                                      <p:cBhvr>
                                        <p:cTn dur="1" fill="hold">
                                          <p:stCondLst>
                                            <p:cond delay="0"/>
                                          </p:stCondLst>
                                        </p:cTn>
                                        <p:tgtEl>
                                          <p:spTgt spid="530"/>
                                        </p:tgtEl>
                                        <p:attrNameLst>
                                          <p:attrName>style.visibility</p:attrName>
                                        </p:attrNameLst>
                                      </p:cBhvr>
                                      <p:to>
                                        <p:strVal val="visible"/>
                                      </p:to>
                                    </p:set>
                                    <p:animEffect filter="fade" transition="in">
                                      <p:cBhvr>
                                        <p:cTn dur="750"/>
                                        <p:tgtEl>
                                          <p:spTgt spid="530"/>
                                        </p:tgtEl>
                                      </p:cBhvr>
                                    </p:animEffect>
                                  </p:childTnLst>
                                </p:cTn>
                              </p:par>
                              <p:par>
                                <p:cTn fill="hold" nodeType="withEffect" presetClass="entr" presetID="10" presetSubtype="0">
                                  <p:stCondLst>
                                    <p:cond delay="1750"/>
                                  </p:stCondLst>
                                  <p:childTnLst>
                                    <p:set>
                                      <p:cBhvr>
                                        <p:cTn dur="1" fill="hold">
                                          <p:stCondLst>
                                            <p:cond delay="0"/>
                                          </p:stCondLst>
                                        </p:cTn>
                                        <p:tgtEl>
                                          <p:spTgt spid="535"/>
                                        </p:tgtEl>
                                        <p:attrNameLst>
                                          <p:attrName>style.visibility</p:attrName>
                                        </p:attrNameLst>
                                      </p:cBhvr>
                                      <p:to>
                                        <p:strVal val="visible"/>
                                      </p:to>
                                    </p:set>
                                    <p:animEffect filter="fade" transition="in">
                                      <p:cBhvr>
                                        <p:cTn dur="750"/>
                                        <p:tgtEl>
                                          <p:spTgt spid="535"/>
                                        </p:tgtEl>
                                      </p:cBhvr>
                                    </p:animEffect>
                                  </p:childTnLst>
                                </p:cTn>
                              </p:par>
                              <p:par>
                                <p:cTn fill="hold" nodeType="withEffect" presetClass="entr" presetID="10" presetSubtype="0">
                                  <p:stCondLst>
                                    <p:cond delay="1250"/>
                                  </p:stCondLst>
                                  <p:childTnLst>
                                    <p:set>
                                      <p:cBhvr>
                                        <p:cTn dur="1" fill="hold">
                                          <p:stCondLst>
                                            <p:cond delay="0"/>
                                          </p:stCondLst>
                                        </p:cTn>
                                        <p:tgtEl>
                                          <p:spTgt spid="538"/>
                                        </p:tgtEl>
                                        <p:attrNameLst>
                                          <p:attrName>style.visibility</p:attrName>
                                        </p:attrNameLst>
                                      </p:cBhvr>
                                      <p:to>
                                        <p:strVal val="visible"/>
                                      </p:to>
                                    </p:set>
                                    <p:animEffect filter="fade" transition="in">
                                      <p:cBhvr>
                                        <p:cTn dur="750"/>
                                        <p:tgtEl>
                                          <p:spTgt spid="538"/>
                                        </p:tgtEl>
                                      </p:cBhvr>
                                    </p:animEffect>
                                  </p:childTnLst>
                                </p:cTn>
                              </p:par>
                            </p:childTnLst>
                          </p:cTn>
                        </p:par>
                        <p:par>
                          <p:cTn fill="hold">
                            <p:stCondLst>
                              <p:cond delay="6750"/>
                            </p:stCondLst>
                            <p:childTnLst>
                              <p:par>
                                <p:cTn fill="hold" nodeType="afterEffect" presetClass="entr" presetID="10" presetSubtype="0">
                                  <p:stCondLst>
                                    <p:cond delay="1500"/>
                                  </p:stCondLst>
                                  <p:childTnLst>
                                    <p:set>
                                      <p:cBhvr>
                                        <p:cTn dur="1" fill="hold">
                                          <p:stCondLst>
                                            <p:cond delay="0"/>
                                          </p:stCondLst>
                                        </p:cTn>
                                        <p:tgtEl>
                                          <p:spTgt spid="539"/>
                                        </p:tgtEl>
                                        <p:attrNameLst>
                                          <p:attrName>style.visibility</p:attrName>
                                        </p:attrNameLst>
                                      </p:cBhvr>
                                      <p:to>
                                        <p:strVal val="visible"/>
                                      </p:to>
                                    </p:set>
                                    <p:animEffect filter="fade" transition="in">
                                      <p:cBhvr>
                                        <p:cTn dur="750"/>
                                        <p:tgtEl>
                                          <p:spTgt spid="539"/>
                                        </p:tgtEl>
                                      </p:cBhvr>
                                    </p:animEffect>
                                  </p:childTnLst>
                                </p:cTn>
                              </p:par>
                              <p:par>
                                <p:cTn fill="hold" nodeType="withEffect" presetClass="entr" presetID="10" presetSubtype="0">
                                  <p:stCondLst>
                                    <p:cond delay="1750"/>
                                  </p:stCondLst>
                                  <p:childTnLst>
                                    <p:set>
                                      <p:cBhvr>
                                        <p:cTn dur="1" fill="hold">
                                          <p:stCondLst>
                                            <p:cond delay="0"/>
                                          </p:stCondLst>
                                        </p:cTn>
                                        <p:tgtEl>
                                          <p:spTgt spid="540"/>
                                        </p:tgtEl>
                                        <p:attrNameLst>
                                          <p:attrName>style.visibility</p:attrName>
                                        </p:attrNameLst>
                                      </p:cBhvr>
                                      <p:to>
                                        <p:strVal val="visible"/>
                                      </p:to>
                                    </p:set>
                                    <p:animEffect filter="fade" transition="in">
                                      <p:cBhvr>
                                        <p:cTn dur="75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46" name="Google Shape;546;p24"/>
          <p:cNvPicPr preferRelativeResize="0"/>
          <p:nvPr/>
        </p:nvPicPr>
        <p:blipFill rotWithShape="1">
          <a:blip r:embed="rId3">
            <a:alphaModFix/>
          </a:blip>
          <a:srcRect b="0" l="0" r="0" t="0"/>
          <a:stretch/>
        </p:blipFill>
        <p:spPr>
          <a:xfrm>
            <a:off x="6096000" y="0"/>
            <a:ext cx="6096000" cy="6858000"/>
          </a:xfrm>
          <a:prstGeom prst="rect">
            <a:avLst/>
          </a:pr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47" name="Google Shape;547;p24"/>
          <p:cNvSpPr txBox="1"/>
          <p:nvPr/>
        </p:nvSpPr>
        <p:spPr>
          <a:xfrm>
            <a:off x="855436" y="3466980"/>
            <a:ext cx="41529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200">
                <a:solidFill>
                  <a:schemeClr val="accent1"/>
                </a:solidFill>
                <a:latin typeface="Arial"/>
                <a:ea typeface="Arial"/>
                <a:cs typeface="Arial"/>
                <a:sym typeface="Arial"/>
              </a:rPr>
              <a:t>THANK</a:t>
            </a:r>
            <a:r>
              <a:rPr lang="en-US" sz="7200">
                <a:solidFill>
                  <a:schemeClr val="accent2"/>
                </a:solidFill>
                <a:latin typeface="Arial"/>
                <a:ea typeface="Arial"/>
                <a:cs typeface="Arial"/>
                <a:sym typeface="Arial"/>
              </a:rPr>
              <a:t>S</a:t>
            </a:r>
            <a:endParaRPr sz="7200">
              <a:solidFill>
                <a:schemeClr val="accent2"/>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48" name="Google Shape;548;p24"/>
          <p:cNvSpPr txBox="1"/>
          <p:nvPr/>
        </p:nvSpPr>
        <p:spPr>
          <a:xfrm>
            <a:off x="1503136" y="4686418"/>
            <a:ext cx="28575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F7F7F"/>
                </a:solidFill>
                <a:latin typeface="Questrial"/>
                <a:ea typeface="Questrial"/>
                <a:cs typeface="Questrial"/>
                <a:sym typeface="Questrial"/>
              </a:rPr>
              <a:t>FOR WATCHING</a:t>
            </a:r>
            <a:endParaRPr sz="1800">
              <a:solidFill>
                <a:srgbClr val="7F7F7F"/>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49" name="Google Shape;549;p24"/>
          <p:cNvSpPr/>
          <p:nvPr/>
        </p:nvSpPr>
        <p:spPr>
          <a:xfrm>
            <a:off x="462416" y="6330950"/>
            <a:ext cx="177800" cy="177800"/>
          </a:xfrm>
          <a:prstGeom prst="rect">
            <a:avLst/>
          </a:prstGeom>
          <a:noFill/>
          <a:ln cap="flat" cmpd="sng" w="254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50" name="Google Shape;550;p24"/>
          <p:cNvSpPr/>
          <p:nvPr/>
        </p:nvSpPr>
        <p:spPr>
          <a:xfrm>
            <a:off x="5455784" y="349250"/>
            <a:ext cx="177800" cy="177800"/>
          </a:xfrm>
          <a:prstGeom prst="rect">
            <a:avLst/>
          </a:prstGeom>
          <a:noFill/>
          <a:ln cap="flat" cmpd="sng" w="254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51" name="Google Shape;551;p24"/>
          <p:cNvSpPr/>
          <p:nvPr/>
        </p:nvSpPr>
        <p:spPr>
          <a:xfrm>
            <a:off x="2383972" y="1598386"/>
            <a:ext cx="1095828" cy="1095828"/>
          </a:xfrm>
          <a:prstGeom prst="ellipse">
            <a:avLst/>
          </a:prstGeom>
          <a:gradFill>
            <a:gsLst>
              <a:gs pos="0">
                <a:srgbClr val="595959"/>
              </a:gs>
              <a:gs pos="85000">
                <a:schemeClr val="accent1"/>
              </a:gs>
              <a:gs pos="100000">
                <a:schemeClr val="accen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552" name="Google Shape;552;p24"/>
          <p:cNvGrpSpPr/>
          <p:nvPr/>
        </p:nvGrpSpPr>
        <p:grpSpPr>
          <a:xfrm>
            <a:off x="2740912" y="2044551"/>
            <a:ext cx="458148" cy="201273"/>
            <a:chOff x="5181600" y="3287713"/>
            <a:chExt cx="654051" cy="287338"/>
          </a:xfrm>
        </p:grpSpPr>
        <p:sp>
          <p:nvSpPr>
            <p:cNvPr id="553" name="Google Shape;553;p24"/>
            <p:cNvSpPr/>
            <p:nvPr/>
          </p:nvSpPr>
          <p:spPr>
            <a:xfrm>
              <a:off x="5181600" y="3287713"/>
              <a:ext cx="234950" cy="287338"/>
            </a:xfrm>
            <a:custGeom>
              <a:rect b="b" l="l" r="r" t="t"/>
              <a:pathLst>
                <a:path extrusionOk="0" h="74" w="62">
                  <a:moveTo>
                    <a:pt x="32" y="0"/>
                  </a:moveTo>
                  <a:cubicBezTo>
                    <a:pt x="33" y="0"/>
                    <a:pt x="35" y="0"/>
                    <a:pt x="37" y="1"/>
                  </a:cubicBezTo>
                  <a:cubicBezTo>
                    <a:pt x="52" y="4"/>
                    <a:pt x="62" y="18"/>
                    <a:pt x="60" y="33"/>
                  </a:cubicBezTo>
                  <a:cubicBezTo>
                    <a:pt x="58" y="48"/>
                    <a:pt x="46" y="60"/>
                    <a:pt x="30" y="60"/>
                  </a:cubicBezTo>
                  <a:cubicBezTo>
                    <a:pt x="25" y="60"/>
                    <a:pt x="20" y="60"/>
                    <a:pt x="15" y="60"/>
                  </a:cubicBezTo>
                  <a:cubicBezTo>
                    <a:pt x="14" y="60"/>
                    <a:pt x="12" y="61"/>
                    <a:pt x="12" y="62"/>
                  </a:cubicBezTo>
                  <a:cubicBezTo>
                    <a:pt x="8" y="66"/>
                    <a:pt x="4" y="70"/>
                    <a:pt x="0" y="74"/>
                  </a:cubicBezTo>
                  <a:cubicBezTo>
                    <a:pt x="0" y="63"/>
                    <a:pt x="0" y="52"/>
                    <a:pt x="0" y="41"/>
                  </a:cubicBezTo>
                  <a:cubicBezTo>
                    <a:pt x="1" y="41"/>
                    <a:pt x="3" y="41"/>
                    <a:pt x="4" y="41"/>
                  </a:cubicBezTo>
                  <a:cubicBezTo>
                    <a:pt x="13" y="41"/>
                    <a:pt x="21" y="41"/>
                    <a:pt x="30" y="41"/>
                  </a:cubicBezTo>
                  <a:cubicBezTo>
                    <a:pt x="35" y="41"/>
                    <a:pt x="39" y="38"/>
                    <a:pt x="41" y="34"/>
                  </a:cubicBezTo>
                  <a:cubicBezTo>
                    <a:pt x="42" y="29"/>
                    <a:pt x="41" y="24"/>
                    <a:pt x="37" y="21"/>
                  </a:cubicBezTo>
                  <a:cubicBezTo>
                    <a:pt x="35" y="20"/>
                    <a:pt x="32" y="19"/>
                    <a:pt x="29" y="19"/>
                  </a:cubicBezTo>
                  <a:cubicBezTo>
                    <a:pt x="19" y="18"/>
                    <a:pt x="10" y="18"/>
                    <a:pt x="0" y="18"/>
                  </a:cubicBezTo>
                  <a:cubicBezTo>
                    <a:pt x="0" y="12"/>
                    <a:pt x="0" y="6"/>
                    <a:pt x="0" y="0"/>
                  </a:cubicBezTo>
                  <a:cubicBezTo>
                    <a:pt x="11" y="0"/>
                    <a:pt x="21" y="0"/>
                    <a:pt x="32" y="0"/>
                  </a:cubicBezTo>
                  <a:close/>
                </a:path>
              </a:pathLst>
            </a:custGeom>
            <a:gradFill>
              <a:gsLst>
                <a:gs pos="0">
                  <a:schemeClr val="lt1"/>
                </a:gs>
                <a:gs pos="100000">
                  <a:srgbClr val="FFFFFF">
                    <a:alpha val="77647"/>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554" name="Google Shape;554;p24"/>
            <p:cNvSpPr/>
            <p:nvPr/>
          </p:nvSpPr>
          <p:spPr>
            <a:xfrm>
              <a:off x="5375275" y="3287713"/>
              <a:ext cx="233363" cy="287338"/>
            </a:xfrm>
            <a:custGeom>
              <a:rect b="b" l="l" r="r" t="t"/>
              <a:pathLst>
                <a:path extrusionOk="0" h="74" w="62">
                  <a:moveTo>
                    <a:pt x="32" y="0"/>
                  </a:moveTo>
                  <a:cubicBezTo>
                    <a:pt x="33" y="0"/>
                    <a:pt x="35" y="0"/>
                    <a:pt x="37" y="1"/>
                  </a:cubicBezTo>
                  <a:cubicBezTo>
                    <a:pt x="52" y="4"/>
                    <a:pt x="62" y="18"/>
                    <a:pt x="60" y="33"/>
                  </a:cubicBezTo>
                  <a:cubicBezTo>
                    <a:pt x="58" y="49"/>
                    <a:pt x="45" y="60"/>
                    <a:pt x="30" y="60"/>
                  </a:cubicBezTo>
                  <a:cubicBezTo>
                    <a:pt x="25" y="60"/>
                    <a:pt x="20" y="60"/>
                    <a:pt x="15" y="60"/>
                  </a:cubicBezTo>
                  <a:cubicBezTo>
                    <a:pt x="14" y="60"/>
                    <a:pt x="12" y="61"/>
                    <a:pt x="11" y="62"/>
                  </a:cubicBezTo>
                  <a:cubicBezTo>
                    <a:pt x="8" y="66"/>
                    <a:pt x="4" y="70"/>
                    <a:pt x="0" y="74"/>
                  </a:cubicBezTo>
                  <a:cubicBezTo>
                    <a:pt x="0" y="69"/>
                    <a:pt x="0" y="65"/>
                    <a:pt x="0" y="60"/>
                  </a:cubicBezTo>
                  <a:cubicBezTo>
                    <a:pt x="0" y="60"/>
                    <a:pt x="1" y="59"/>
                    <a:pt x="2" y="58"/>
                  </a:cubicBezTo>
                  <a:cubicBezTo>
                    <a:pt x="7" y="54"/>
                    <a:pt x="11" y="49"/>
                    <a:pt x="14" y="43"/>
                  </a:cubicBezTo>
                  <a:cubicBezTo>
                    <a:pt x="14" y="42"/>
                    <a:pt x="15" y="41"/>
                    <a:pt x="17" y="41"/>
                  </a:cubicBezTo>
                  <a:cubicBezTo>
                    <a:pt x="21" y="41"/>
                    <a:pt x="25" y="41"/>
                    <a:pt x="29" y="41"/>
                  </a:cubicBezTo>
                  <a:cubicBezTo>
                    <a:pt x="36" y="41"/>
                    <a:pt x="41" y="37"/>
                    <a:pt x="41" y="30"/>
                  </a:cubicBezTo>
                  <a:cubicBezTo>
                    <a:pt x="41" y="24"/>
                    <a:pt x="37" y="19"/>
                    <a:pt x="30" y="19"/>
                  </a:cubicBezTo>
                  <a:cubicBezTo>
                    <a:pt x="26" y="18"/>
                    <a:pt x="21" y="19"/>
                    <a:pt x="17" y="18"/>
                  </a:cubicBezTo>
                  <a:cubicBezTo>
                    <a:pt x="16" y="18"/>
                    <a:pt x="15" y="18"/>
                    <a:pt x="14" y="17"/>
                  </a:cubicBezTo>
                  <a:cubicBezTo>
                    <a:pt x="11" y="10"/>
                    <a:pt x="6" y="4"/>
                    <a:pt x="0" y="0"/>
                  </a:cubicBezTo>
                  <a:cubicBezTo>
                    <a:pt x="11" y="0"/>
                    <a:pt x="21" y="0"/>
                    <a:pt x="32" y="0"/>
                  </a:cubicBezTo>
                  <a:close/>
                </a:path>
              </a:pathLst>
            </a:custGeom>
            <a:gradFill>
              <a:gsLst>
                <a:gs pos="0">
                  <a:schemeClr val="lt1"/>
                </a:gs>
                <a:gs pos="100000">
                  <a:srgbClr val="FFFFFF">
                    <a:alpha val="77647"/>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555" name="Google Shape;555;p24"/>
            <p:cNvSpPr/>
            <p:nvPr/>
          </p:nvSpPr>
          <p:spPr>
            <a:xfrm>
              <a:off x="5564188" y="3287713"/>
              <a:ext cx="271463" cy="287338"/>
            </a:xfrm>
            <a:custGeom>
              <a:rect b="b" l="l" r="r" t="t"/>
              <a:pathLst>
                <a:path extrusionOk="0" h="74" w="72">
                  <a:moveTo>
                    <a:pt x="72" y="0"/>
                  </a:moveTo>
                  <a:cubicBezTo>
                    <a:pt x="66" y="4"/>
                    <a:pt x="61" y="10"/>
                    <a:pt x="59" y="17"/>
                  </a:cubicBezTo>
                  <a:cubicBezTo>
                    <a:pt x="59" y="18"/>
                    <a:pt x="57" y="18"/>
                    <a:pt x="56" y="18"/>
                  </a:cubicBezTo>
                  <a:cubicBezTo>
                    <a:pt x="50" y="19"/>
                    <a:pt x="44" y="19"/>
                    <a:pt x="37" y="18"/>
                  </a:cubicBezTo>
                  <a:cubicBezTo>
                    <a:pt x="35" y="18"/>
                    <a:pt x="34" y="19"/>
                    <a:pt x="34" y="21"/>
                  </a:cubicBezTo>
                  <a:cubicBezTo>
                    <a:pt x="34" y="32"/>
                    <a:pt x="34" y="42"/>
                    <a:pt x="34" y="53"/>
                  </a:cubicBezTo>
                  <a:cubicBezTo>
                    <a:pt x="34" y="54"/>
                    <a:pt x="34" y="56"/>
                    <a:pt x="33" y="57"/>
                  </a:cubicBezTo>
                  <a:cubicBezTo>
                    <a:pt x="27" y="63"/>
                    <a:pt x="22" y="68"/>
                    <a:pt x="17" y="74"/>
                  </a:cubicBezTo>
                  <a:cubicBezTo>
                    <a:pt x="16" y="74"/>
                    <a:pt x="16" y="73"/>
                    <a:pt x="16" y="73"/>
                  </a:cubicBezTo>
                  <a:cubicBezTo>
                    <a:pt x="16" y="72"/>
                    <a:pt x="16" y="71"/>
                    <a:pt x="16" y="70"/>
                  </a:cubicBezTo>
                  <a:cubicBezTo>
                    <a:pt x="16" y="55"/>
                    <a:pt x="15" y="40"/>
                    <a:pt x="16" y="24"/>
                  </a:cubicBezTo>
                  <a:cubicBezTo>
                    <a:pt x="16" y="18"/>
                    <a:pt x="14" y="12"/>
                    <a:pt x="9" y="8"/>
                  </a:cubicBezTo>
                  <a:cubicBezTo>
                    <a:pt x="7" y="5"/>
                    <a:pt x="3" y="2"/>
                    <a:pt x="0" y="0"/>
                  </a:cubicBezTo>
                  <a:cubicBezTo>
                    <a:pt x="24" y="0"/>
                    <a:pt x="48" y="0"/>
                    <a:pt x="72" y="0"/>
                  </a:cubicBezTo>
                  <a:close/>
                </a:path>
              </a:pathLst>
            </a:custGeom>
            <a:gradFill>
              <a:gsLst>
                <a:gs pos="0">
                  <a:schemeClr val="lt1"/>
                </a:gs>
                <a:gs pos="100000">
                  <a:srgbClr val="FFFFFF">
                    <a:alpha val="77647"/>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750"/>
                                        <p:tgtEl>
                                          <p:spTgt spid="547"/>
                                        </p:tgtEl>
                                      </p:cBhvr>
                                    </p:animEffect>
                                  </p:childTnLst>
                                </p:cTn>
                              </p:par>
                            </p:childTnLst>
                          </p:cTn>
                        </p:par>
                        <p:par>
                          <p:cTn fill="hold">
                            <p:stCondLst>
                              <p:cond delay="750"/>
                            </p:stCondLst>
                            <p:childTnLst>
                              <p:par>
                                <p:cTn fill="hold" nodeType="afterEffect" presetClass="entr" presetID="10" presetSubtype="0">
                                  <p:stCondLst>
                                    <p:cond delay="750"/>
                                  </p:stCondLst>
                                  <p:childTnLst>
                                    <p:set>
                                      <p:cBhvr>
                                        <p:cTn dur="1" fill="hold">
                                          <p:stCondLst>
                                            <p:cond delay="0"/>
                                          </p:stCondLst>
                                        </p:cTn>
                                        <p:tgtEl>
                                          <p:spTgt spid="551"/>
                                        </p:tgtEl>
                                        <p:attrNameLst>
                                          <p:attrName>style.visibility</p:attrName>
                                        </p:attrNameLst>
                                      </p:cBhvr>
                                      <p:to>
                                        <p:strVal val="visible"/>
                                      </p:to>
                                    </p:set>
                                    <p:animEffect filter="fade" transition="in">
                                      <p:cBhvr>
                                        <p:cTn dur="750"/>
                                        <p:tgtEl>
                                          <p:spTgt spid="551"/>
                                        </p:tgtEl>
                                      </p:cBhvr>
                                    </p:animEffect>
                                  </p:childTnLst>
                                </p:cTn>
                              </p:par>
                            </p:childTnLst>
                          </p:cTn>
                        </p:par>
                        <p:par>
                          <p:cTn fill="hold">
                            <p:stCondLst>
                              <p:cond delay="1500"/>
                            </p:stCondLst>
                            <p:childTnLst>
                              <p:par>
                                <p:cTn fill="hold" nodeType="afterEffect" presetClass="entr" presetID="10" presetSubtype="0">
                                  <p:stCondLst>
                                    <p:cond delay="750"/>
                                  </p:stCondLst>
                                  <p:childTnLst>
                                    <p:set>
                                      <p:cBhvr>
                                        <p:cTn dur="1" fill="hold">
                                          <p:stCondLst>
                                            <p:cond delay="0"/>
                                          </p:stCondLst>
                                        </p:cTn>
                                        <p:tgtEl>
                                          <p:spTgt spid="548"/>
                                        </p:tgtEl>
                                        <p:attrNameLst>
                                          <p:attrName>style.visibility</p:attrName>
                                        </p:attrNameLst>
                                      </p:cBhvr>
                                      <p:to>
                                        <p:strVal val="visible"/>
                                      </p:to>
                                    </p:set>
                                    <p:animEffect filter="fade" transition="in">
                                      <p:cBhvr>
                                        <p:cTn dur="750"/>
                                        <p:tgtEl>
                                          <p:spTgt spid="548"/>
                                        </p:tgtEl>
                                      </p:cBhvr>
                                    </p:animEffect>
                                  </p:childTnLst>
                                </p:cTn>
                              </p:par>
                            </p:childTnLst>
                          </p:cTn>
                        </p:par>
                        <p:par>
                          <p:cTn fill="hold">
                            <p:stCondLst>
                              <p:cond delay="2250"/>
                            </p:stCondLst>
                            <p:childTnLst>
                              <p:par>
                                <p:cTn fill="hold" nodeType="afterEffect" presetClass="entr" presetID="10" presetSubtype="0">
                                  <p:stCondLst>
                                    <p:cond delay="750"/>
                                  </p:stCondLst>
                                  <p:childTnLst>
                                    <p:set>
                                      <p:cBhvr>
                                        <p:cTn dur="1" fill="hold">
                                          <p:stCondLst>
                                            <p:cond delay="0"/>
                                          </p:stCondLst>
                                        </p:cTn>
                                        <p:tgtEl>
                                          <p:spTgt spid="552"/>
                                        </p:tgtEl>
                                        <p:attrNameLst>
                                          <p:attrName>style.visibility</p:attrName>
                                        </p:attrNameLst>
                                      </p:cBhvr>
                                      <p:to>
                                        <p:strVal val="visible"/>
                                      </p:to>
                                    </p:set>
                                    <p:animEffect filter="fade" transition="in">
                                      <p:cBhvr>
                                        <p:cTn dur="750"/>
                                        <p:tgtEl>
                                          <p:spTgt spid="552"/>
                                        </p:tgtEl>
                                      </p:cBhvr>
                                    </p:animEffect>
                                  </p:childTnLst>
                                </p:cTn>
                              </p:par>
                            </p:childTnLst>
                          </p:cTn>
                        </p:par>
                        <p:par>
                          <p:cTn fill="hold">
                            <p:stCondLst>
                              <p:cond delay="3000"/>
                            </p:stCondLst>
                            <p:childTnLst>
                              <p:par>
                                <p:cTn fill="hold" nodeType="afterEffect" presetClass="entr" presetID="10" presetSubtype="0">
                                  <p:stCondLst>
                                    <p:cond delay="1250"/>
                                  </p:stCondLst>
                                  <p:childTnLst>
                                    <p:set>
                                      <p:cBhvr>
                                        <p:cTn dur="1" fill="hold">
                                          <p:stCondLst>
                                            <p:cond delay="0"/>
                                          </p:stCondLst>
                                        </p:cTn>
                                        <p:tgtEl>
                                          <p:spTgt spid="550"/>
                                        </p:tgtEl>
                                        <p:attrNameLst>
                                          <p:attrName>style.visibility</p:attrName>
                                        </p:attrNameLst>
                                      </p:cBhvr>
                                      <p:to>
                                        <p:strVal val="visible"/>
                                      </p:to>
                                    </p:set>
                                    <p:animEffect filter="fade" transition="in">
                                      <p:cBhvr>
                                        <p:cTn dur="750"/>
                                        <p:tgtEl>
                                          <p:spTgt spid="550"/>
                                        </p:tgtEl>
                                      </p:cBhvr>
                                    </p:animEffect>
                                  </p:childTnLst>
                                </p:cTn>
                              </p:par>
                              <p:par>
                                <p:cTn fill="hold" nodeType="withEffect" presetClass="entr" presetID="10" presetSubtype="0">
                                  <p:stCondLst>
                                    <p:cond delay="1250"/>
                                  </p:stCondLst>
                                  <p:childTnLst>
                                    <p:set>
                                      <p:cBhvr>
                                        <p:cTn dur="1" fill="hold">
                                          <p:stCondLst>
                                            <p:cond delay="0"/>
                                          </p:stCondLst>
                                        </p:cTn>
                                        <p:tgtEl>
                                          <p:spTgt spid="549"/>
                                        </p:tgtEl>
                                        <p:attrNameLst>
                                          <p:attrName>style.visibility</p:attrName>
                                        </p:attrNameLst>
                                      </p:cBhvr>
                                      <p:to>
                                        <p:strVal val="visible"/>
                                      </p:to>
                                    </p:set>
                                    <p:animEffect filter="fade" transition="in">
                                      <p:cBhvr>
                                        <p:cTn dur="75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75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37" name="Google Shape;137;p3"/>
          <p:cNvSpPr/>
          <p:nvPr/>
        </p:nvSpPr>
        <p:spPr>
          <a:xfrm>
            <a:off x="0" y="3429000"/>
            <a:ext cx="12192000" cy="3429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38" name="Google Shape;138;p3"/>
          <p:cNvPicPr preferRelativeResize="0"/>
          <p:nvPr/>
        </p:nvPicPr>
        <p:blipFill rotWithShape="1">
          <a:blip r:embed="rId3">
            <a:alphaModFix/>
          </a:blip>
          <a:srcRect b="0" l="0" r="0" t="0"/>
          <a:stretch/>
        </p:blipFill>
        <p:spPr>
          <a:xfrm>
            <a:off x="11293759" y="3429000"/>
            <a:ext cx="898241" cy="2554514"/>
          </a:xfrm>
          <a:custGeom>
            <a:rect b="b" l="l" r="r" t="t"/>
            <a:pathLst>
              <a:path extrusionOk="0" h="2554514" w="898241">
                <a:moveTo>
                  <a:pt x="0" y="0"/>
                </a:moveTo>
                <a:lnTo>
                  <a:pt x="898241" y="0"/>
                </a:lnTo>
                <a:lnTo>
                  <a:pt x="898241" y="2554514"/>
                </a:lnTo>
                <a:lnTo>
                  <a:pt x="0" y="2554514"/>
                </a:lnTo>
                <a:close/>
              </a:path>
            </a:pathLst>
          </a:cu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39" name="Google Shape;139;p3"/>
          <p:cNvSpPr txBox="1"/>
          <p:nvPr/>
        </p:nvSpPr>
        <p:spPr>
          <a:xfrm>
            <a:off x="4717076" y="3555882"/>
            <a:ext cx="6296545" cy="132100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3200">
                <a:solidFill>
                  <a:srgbClr val="3F3F3F"/>
                </a:solidFill>
                <a:latin typeface="Arial"/>
                <a:ea typeface="Arial"/>
                <a:cs typeface="Arial"/>
                <a:sym typeface="Arial"/>
              </a:rPr>
              <a:t>RESEARCH MOTIVATION &amp; </a:t>
            </a:r>
            <a:endParaRPr/>
          </a:p>
          <a:p>
            <a:pPr indent="0" lvl="0" marL="0" marR="0" rtl="0" algn="l">
              <a:lnSpc>
                <a:spcPct val="130000"/>
              </a:lnSpc>
              <a:spcBef>
                <a:spcPts val="0"/>
              </a:spcBef>
              <a:spcAft>
                <a:spcPts val="0"/>
              </a:spcAft>
              <a:buNone/>
            </a:pPr>
            <a:r>
              <a:rPr b="1" lang="en-US" sz="3200">
                <a:solidFill>
                  <a:srgbClr val="3F3F3F"/>
                </a:solidFill>
                <a:latin typeface="Arial"/>
                <a:ea typeface="Arial"/>
                <a:cs typeface="Arial"/>
                <a:sym typeface="Arial"/>
              </a:rPr>
              <a:t>DATA SOURCES</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40" name="Google Shape;140;p3"/>
          <p:cNvSpPr/>
          <p:nvPr/>
        </p:nvSpPr>
        <p:spPr>
          <a:xfrm>
            <a:off x="899885" y="2151743"/>
            <a:ext cx="2554514" cy="2554514"/>
          </a:xfrm>
          <a:prstGeom prst="rect">
            <a:avLst/>
          </a:prstGeom>
          <a:gradFill>
            <a:gsLst>
              <a:gs pos="0">
                <a:srgbClr val="2D2C32">
                  <a:alpha val="96862"/>
                </a:srgbClr>
              </a:gs>
              <a:gs pos="98000">
                <a:srgbClr val="2D2C32">
                  <a:alpha val="91764"/>
                </a:srgbClr>
              </a:gs>
              <a:gs pos="100000">
                <a:srgbClr val="2D2C32">
                  <a:alpha val="91764"/>
                </a:srgbClr>
              </a:gs>
            </a:gsLst>
            <a:lin ang="18900000" scaled="0"/>
          </a:gradFill>
          <a:ln>
            <a:noFill/>
          </a:ln>
          <a:effectLst>
            <a:outerShdw blurRad="850900" sx="85000" rotWithShape="0" algn="t" dir="5400000" dist="660400" sy="850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41" name="Google Shape;141;p3"/>
          <p:cNvSpPr/>
          <p:nvPr/>
        </p:nvSpPr>
        <p:spPr>
          <a:xfrm rot="2700000">
            <a:off x="1620302" y="3492015"/>
            <a:ext cx="2208193" cy="765628"/>
          </a:xfrm>
          <a:custGeom>
            <a:rect b="b" l="l" r="r" t="t"/>
            <a:pathLst>
              <a:path extrusionOk="0" h="765628" w="2208193">
                <a:moveTo>
                  <a:pt x="0" y="0"/>
                </a:moveTo>
                <a:lnTo>
                  <a:pt x="1753659" y="0"/>
                </a:lnTo>
                <a:lnTo>
                  <a:pt x="2208193" y="454534"/>
                </a:lnTo>
                <a:lnTo>
                  <a:pt x="1897099" y="765628"/>
                </a:lnTo>
                <a:lnTo>
                  <a:pt x="765628" y="765628"/>
                </a:lnTo>
                <a:close/>
              </a:path>
            </a:pathLst>
          </a:custGeom>
          <a:gradFill>
            <a:gsLst>
              <a:gs pos="0">
                <a:srgbClr val="FFFFFF">
                  <a:alpha val="33725"/>
                </a:srgbClr>
              </a:gs>
              <a:gs pos="58999">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42" name="Google Shape;142;p3"/>
          <p:cNvSpPr/>
          <p:nvPr/>
        </p:nvSpPr>
        <p:spPr>
          <a:xfrm rot="2700000">
            <a:off x="1931719" y="2797052"/>
            <a:ext cx="427592" cy="226847"/>
          </a:xfrm>
          <a:custGeom>
            <a:rect b="b" l="l" r="r" t="t"/>
            <a:pathLst>
              <a:path extrusionOk="0" h="226847" w="427592">
                <a:moveTo>
                  <a:pt x="0" y="200745"/>
                </a:moveTo>
                <a:lnTo>
                  <a:pt x="200745" y="0"/>
                </a:lnTo>
                <a:lnTo>
                  <a:pt x="427592" y="226847"/>
                </a:lnTo>
                <a:lnTo>
                  <a:pt x="26102" y="226847"/>
                </a:lnTo>
                <a:close/>
              </a:path>
            </a:pathLst>
          </a:custGeom>
          <a:gradFill>
            <a:gsLst>
              <a:gs pos="0">
                <a:srgbClr val="FFFFFF">
                  <a:alpha val="33725"/>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43" name="Google Shape;143;p3"/>
          <p:cNvCxnSpPr/>
          <p:nvPr/>
        </p:nvCxnSpPr>
        <p:spPr>
          <a:xfrm>
            <a:off x="4826000" y="3406770"/>
            <a:ext cx="381000" cy="0"/>
          </a:xfrm>
          <a:prstGeom prst="straightConnector1">
            <a:avLst/>
          </a:prstGeom>
          <a:noFill/>
          <a:ln cap="flat" cmpd="sng" w="63500">
            <a:solidFill>
              <a:schemeClr val="accent2"/>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44" name="Google Shape;144;p3"/>
          <p:cNvSpPr txBox="1"/>
          <p:nvPr/>
        </p:nvSpPr>
        <p:spPr>
          <a:xfrm>
            <a:off x="1178378" y="2497976"/>
            <a:ext cx="1997528" cy="18620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500">
                <a:solidFill>
                  <a:schemeClr val="lt1"/>
                </a:solidFill>
                <a:latin typeface="Questrial"/>
                <a:ea typeface="Questrial"/>
                <a:cs typeface="Questrial"/>
                <a:sym typeface="Questrial"/>
              </a:rPr>
              <a:t>1 </a:t>
            </a:r>
            <a:endParaRPr sz="115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45" name="Google Shape;145;p3"/>
          <p:cNvSpPr txBox="1"/>
          <p:nvPr/>
        </p:nvSpPr>
        <p:spPr>
          <a:xfrm>
            <a:off x="1401526" y="4127073"/>
            <a:ext cx="1397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Questrial"/>
                <a:ea typeface="Questrial"/>
                <a:cs typeface="Questrial"/>
                <a:sym typeface="Questrial"/>
              </a:rPr>
              <a:t>PART ONE</a:t>
            </a:r>
            <a:endParaRPr sz="1400">
              <a:solidFill>
                <a:schemeClr val="lt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750"/>
                                        <p:tgtEl>
                                          <p:spTgt spid="140"/>
                                        </p:tgtEl>
                                      </p:cBhvr>
                                    </p:animEffect>
                                  </p:childTnLst>
                                </p:cTn>
                              </p:par>
                            </p:childTnLst>
                          </p:cTn>
                        </p:par>
                        <p:par>
                          <p:cTn fill="hold">
                            <p:stCondLst>
                              <p:cond delay="750"/>
                            </p:stCondLst>
                            <p:childTnLst>
                              <p:par>
                                <p:cTn fill="hold" nodeType="afterEffect" presetClass="entr" presetID="10" presetSubtype="0">
                                  <p:stCondLst>
                                    <p:cond delay="750"/>
                                  </p:stCondLst>
                                  <p:childTnLst>
                                    <p:set>
                                      <p:cBhvr>
                                        <p:cTn dur="1" fill="hold">
                                          <p:stCondLst>
                                            <p:cond delay="0"/>
                                          </p:stCondLst>
                                        </p:cTn>
                                        <p:tgtEl>
                                          <p:spTgt spid="137"/>
                                        </p:tgtEl>
                                        <p:attrNameLst>
                                          <p:attrName>style.visibility</p:attrName>
                                        </p:attrNameLst>
                                      </p:cBhvr>
                                      <p:to>
                                        <p:strVal val="visible"/>
                                      </p:to>
                                    </p:set>
                                    <p:animEffect filter="fade" transition="in">
                                      <p:cBhvr>
                                        <p:cTn dur="750"/>
                                        <p:tgtEl>
                                          <p:spTgt spid="13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750"/>
                                        <p:tgtEl>
                                          <p:spTgt spid="144"/>
                                        </p:tgtEl>
                                      </p:cBhvr>
                                    </p:animEffect>
                                  </p:childTnLst>
                                </p:cTn>
                              </p:par>
                            </p:childTnLst>
                          </p:cTn>
                        </p:par>
                        <p:par>
                          <p:cTn fill="hold">
                            <p:stCondLst>
                              <p:cond delay="2250"/>
                            </p:stCondLst>
                            <p:childTnLst>
                              <p:par>
                                <p:cTn fill="hold" nodeType="afterEffect" presetClass="entr" presetID="10" presetSubtype="0">
                                  <p:stCondLst>
                                    <p:cond delay="125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1250"/>
                                  </p:stCondLst>
                                  <p:childTnLst>
                                    <p:set>
                                      <p:cBhvr>
                                        <p:cTn dur="1" fill="hold">
                                          <p:stCondLst>
                                            <p:cond delay="0"/>
                                          </p:stCondLst>
                                        </p:cTn>
                                        <p:tgtEl>
                                          <p:spTgt spid="142"/>
                                        </p:tgtEl>
                                        <p:attrNameLst>
                                          <p:attrName>style.visibility</p:attrName>
                                        </p:attrNameLst>
                                      </p:cBhvr>
                                      <p:to>
                                        <p:strVal val="visible"/>
                                      </p:to>
                                    </p:set>
                                    <p:animEffect filter="fade" transition="in">
                                      <p:cBhvr>
                                        <p:cTn dur="75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750"/>
                                        <p:tgtEl>
                                          <p:spTgt spid="139"/>
                                        </p:tgtEl>
                                      </p:cBhvr>
                                    </p:animEffect>
                                  </p:childTnLst>
                                </p:cTn>
                              </p:par>
                            </p:childTnLst>
                          </p:cTn>
                        </p:par>
                        <p:par>
                          <p:cTn fill="hold">
                            <p:stCondLst>
                              <p:cond delay="3250"/>
                            </p:stCondLst>
                            <p:childTnLst>
                              <p:par>
                                <p:cTn fill="hold" nodeType="afterEffect" presetClass="entr" presetID="10" presetSubtype="0">
                                  <p:stCondLst>
                                    <p:cond delay="750"/>
                                  </p:stCondLst>
                                  <p:childTnLst>
                                    <p:set>
                                      <p:cBhvr>
                                        <p:cTn dur="1" fill="hold">
                                          <p:stCondLst>
                                            <p:cond delay="0"/>
                                          </p:stCondLst>
                                        </p:cTn>
                                        <p:tgtEl>
                                          <p:spTgt spid="143"/>
                                        </p:tgtEl>
                                        <p:attrNameLst>
                                          <p:attrName>style.visibility</p:attrName>
                                        </p:attrNameLst>
                                      </p:cBhvr>
                                      <p:to>
                                        <p:strVal val="visible"/>
                                      </p:to>
                                    </p:set>
                                    <p:animEffect filter="fade" transition="in">
                                      <p:cBhvr>
                                        <p:cTn dur="1250"/>
                                        <p:tgtEl>
                                          <p:spTgt spid="143"/>
                                        </p:tgtEl>
                                      </p:cBhvr>
                                    </p:animEffect>
                                  </p:childTnLst>
                                </p:cTn>
                              </p:par>
                            </p:childTnLst>
                          </p:cTn>
                        </p:par>
                        <p:par>
                          <p:cTn fill="hold">
                            <p:stCondLst>
                              <p:cond delay="4500"/>
                            </p:stCondLst>
                            <p:childTnLst>
                              <p:par>
                                <p:cTn fill="hold" nodeType="afterEffect" presetClass="entr" presetID="10" presetSubtype="0">
                                  <p:stCondLst>
                                    <p:cond delay="125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par>
                          <p:cTn fill="hold">
                            <p:stCondLst>
                              <p:cond delay="5500"/>
                            </p:stCondLst>
                            <p:childTnLst>
                              <p:par>
                                <p:cTn fill="hold" nodeType="afterEffect" presetClass="entr" presetID="10" presetSubtype="0">
                                  <p:stCondLst>
                                    <p:cond delay="750"/>
                                  </p:stCondLst>
                                  <p:childTnLst>
                                    <p:set>
                                      <p:cBhvr>
                                        <p:cTn dur="1" fill="hold">
                                          <p:stCondLst>
                                            <p:cond delay="0"/>
                                          </p:stCondLst>
                                        </p:cTn>
                                        <p:tgtEl>
                                          <p:spTgt spid="145"/>
                                        </p:tgtEl>
                                        <p:attrNameLst>
                                          <p:attrName>style.visibility</p:attrName>
                                        </p:attrNameLst>
                                      </p:cBhvr>
                                      <p:to>
                                        <p:strVal val="visible"/>
                                      </p:to>
                                    </p:set>
                                    <p:animEffect filter="fade" transition="in">
                                      <p:cBhvr>
                                        <p:cTn dur="75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50" name="Google Shape;150;p4"/>
          <p:cNvSpPr/>
          <p:nvPr/>
        </p:nvSpPr>
        <p:spPr>
          <a:xfrm>
            <a:off x="3396343" y="729343"/>
            <a:ext cx="5399314" cy="5399314"/>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51" name="Google Shape;151;p4"/>
          <p:cNvSpPr/>
          <p:nvPr/>
        </p:nvSpPr>
        <p:spPr>
          <a:xfrm>
            <a:off x="4920343" y="2815771"/>
            <a:ext cx="2351314" cy="3385003"/>
          </a:xfrm>
          <a:prstGeom prst="roundRect">
            <a:avLst>
              <a:gd fmla="val 0" name="adj"/>
            </a:avLst>
          </a:prstGeom>
          <a:gradFill>
            <a:gsLst>
              <a:gs pos="0">
                <a:srgbClr val="2D2C32">
                  <a:alpha val="96862"/>
                </a:srgbClr>
              </a:gs>
              <a:gs pos="98000">
                <a:srgbClr val="2D2C32">
                  <a:alpha val="91764"/>
                </a:srgbClr>
              </a:gs>
              <a:gs pos="100000">
                <a:srgbClr val="2D2C32">
                  <a:alpha val="91764"/>
                </a:srgbClr>
              </a:gs>
            </a:gsLst>
            <a:lin ang="18900000" scaled="0"/>
          </a:gradFill>
          <a:ln>
            <a:noFill/>
          </a:ln>
          <a:effectLst>
            <a:outerShdw blurRad="850900" sx="85000" rotWithShape="0" algn="t" dir="5400000" dist="660400" sy="850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52" name="Google Shape;152;p4"/>
          <p:cNvSpPr/>
          <p:nvPr/>
        </p:nvSpPr>
        <p:spPr>
          <a:xfrm>
            <a:off x="5127588" y="3352800"/>
            <a:ext cx="782638" cy="7826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53" name="Google Shape;153;p4"/>
          <p:cNvSpPr/>
          <p:nvPr/>
        </p:nvSpPr>
        <p:spPr>
          <a:xfrm>
            <a:off x="5127588" y="4879523"/>
            <a:ext cx="782638" cy="7826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54" name="Google Shape;154;p4"/>
          <p:cNvSpPr/>
          <p:nvPr/>
        </p:nvSpPr>
        <p:spPr>
          <a:xfrm>
            <a:off x="6281774" y="3352800"/>
            <a:ext cx="782638" cy="7826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55" name="Google Shape;155;p4"/>
          <p:cNvSpPr/>
          <p:nvPr/>
        </p:nvSpPr>
        <p:spPr>
          <a:xfrm>
            <a:off x="6349246" y="4887450"/>
            <a:ext cx="782638" cy="7826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56" name="Google Shape;156;p4"/>
          <p:cNvSpPr/>
          <p:nvPr/>
        </p:nvSpPr>
        <p:spPr>
          <a:xfrm>
            <a:off x="5351805" y="3583900"/>
            <a:ext cx="343496" cy="343316"/>
          </a:xfrm>
          <a:custGeom>
            <a:rect b="b" l="l" r="r" t="t"/>
            <a:pathLst>
              <a:path extrusionOk="0" h="800" w="800">
                <a:moveTo>
                  <a:pt x="800" y="400"/>
                </a:moveTo>
                <a:cubicBezTo>
                  <a:pt x="800" y="501"/>
                  <a:pt x="762" y="598"/>
                  <a:pt x="693" y="672"/>
                </a:cubicBezTo>
                <a:cubicBezTo>
                  <a:pt x="693" y="673"/>
                  <a:pt x="693" y="673"/>
                  <a:pt x="692" y="673"/>
                </a:cubicBezTo>
                <a:cubicBezTo>
                  <a:pt x="674" y="691"/>
                  <a:pt x="674" y="691"/>
                  <a:pt x="674" y="691"/>
                </a:cubicBezTo>
                <a:cubicBezTo>
                  <a:pt x="668" y="697"/>
                  <a:pt x="658" y="697"/>
                  <a:pt x="652" y="692"/>
                </a:cubicBezTo>
                <a:cubicBezTo>
                  <a:pt x="628" y="670"/>
                  <a:pt x="595" y="657"/>
                  <a:pt x="563" y="645"/>
                </a:cubicBezTo>
                <a:cubicBezTo>
                  <a:pt x="519" y="627"/>
                  <a:pt x="478" y="611"/>
                  <a:pt x="464" y="574"/>
                </a:cubicBezTo>
                <a:cubicBezTo>
                  <a:pt x="463" y="573"/>
                  <a:pt x="463" y="571"/>
                  <a:pt x="463" y="570"/>
                </a:cubicBezTo>
                <a:cubicBezTo>
                  <a:pt x="461" y="549"/>
                  <a:pt x="461" y="533"/>
                  <a:pt x="461" y="516"/>
                </a:cubicBezTo>
                <a:cubicBezTo>
                  <a:pt x="461" y="511"/>
                  <a:pt x="461" y="506"/>
                  <a:pt x="461" y="501"/>
                </a:cubicBezTo>
                <a:cubicBezTo>
                  <a:pt x="461" y="495"/>
                  <a:pt x="465" y="490"/>
                  <a:pt x="470" y="487"/>
                </a:cubicBezTo>
                <a:cubicBezTo>
                  <a:pt x="476" y="483"/>
                  <a:pt x="494" y="452"/>
                  <a:pt x="498" y="421"/>
                </a:cubicBezTo>
                <a:cubicBezTo>
                  <a:pt x="499" y="414"/>
                  <a:pt x="505" y="408"/>
                  <a:pt x="512" y="407"/>
                </a:cubicBezTo>
                <a:cubicBezTo>
                  <a:pt x="514" y="407"/>
                  <a:pt x="523" y="401"/>
                  <a:pt x="526" y="376"/>
                </a:cubicBezTo>
                <a:cubicBezTo>
                  <a:pt x="527" y="363"/>
                  <a:pt x="521" y="358"/>
                  <a:pt x="521" y="358"/>
                </a:cubicBezTo>
                <a:cubicBezTo>
                  <a:pt x="515" y="355"/>
                  <a:pt x="512" y="347"/>
                  <a:pt x="514" y="340"/>
                </a:cubicBezTo>
                <a:cubicBezTo>
                  <a:pt x="517" y="331"/>
                  <a:pt x="526" y="302"/>
                  <a:pt x="529" y="268"/>
                </a:cubicBezTo>
                <a:cubicBezTo>
                  <a:pt x="531" y="235"/>
                  <a:pt x="527" y="208"/>
                  <a:pt x="516" y="190"/>
                </a:cubicBezTo>
                <a:cubicBezTo>
                  <a:pt x="506" y="174"/>
                  <a:pt x="491" y="165"/>
                  <a:pt x="470" y="162"/>
                </a:cubicBezTo>
                <a:cubicBezTo>
                  <a:pt x="465" y="162"/>
                  <a:pt x="460" y="159"/>
                  <a:pt x="458" y="154"/>
                </a:cubicBezTo>
                <a:cubicBezTo>
                  <a:pt x="451" y="142"/>
                  <a:pt x="429" y="134"/>
                  <a:pt x="399" y="134"/>
                </a:cubicBezTo>
                <a:cubicBezTo>
                  <a:pt x="350" y="135"/>
                  <a:pt x="315" y="149"/>
                  <a:pt x="296" y="175"/>
                </a:cubicBezTo>
                <a:cubicBezTo>
                  <a:pt x="282" y="192"/>
                  <a:pt x="275" y="216"/>
                  <a:pt x="274" y="245"/>
                </a:cubicBezTo>
                <a:cubicBezTo>
                  <a:pt x="273" y="272"/>
                  <a:pt x="277" y="304"/>
                  <a:pt x="286" y="341"/>
                </a:cubicBezTo>
                <a:cubicBezTo>
                  <a:pt x="288" y="348"/>
                  <a:pt x="285" y="355"/>
                  <a:pt x="279" y="358"/>
                </a:cubicBezTo>
                <a:cubicBezTo>
                  <a:pt x="279" y="358"/>
                  <a:pt x="273" y="363"/>
                  <a:pt x="274" y="376"/>
                </a:cubicBezTo>
                <a:cubicBezTo>
                  <a:pt x="277" y="401"/>
                  <a:pt x="286" y="407"/>
                  <a:pt x="288" y="407"/>
                </a:cubicBezTo>
                <a:cubicBezTo>
                  <a:pt x="295" y="408"/>
                  <a:pt x="301" y="414"/>
                  <a:pt x="302" y="421"/>
                </a:cubicBezTo>
                <a:cubicBezTo>
                  <a:pt x="305" y="451"/>
                  <a:pt x="325" y="483"/>
                  <a:pt x="331" y="487"/>
                </a:cubicBezTo>
                <a:cubicBezTo>
                  <a:pt x="336" y="490"/>
                  <a:pt x="339" y="495"/>
                  <a:pt x="339" y="501"/>
                </a:cubicBezTo>
                <a:cubicBezTo>
                  <a:pt x="339" y="506"/>
                  <a:pt x="339" y="511"/>
                  <a:pt x="339" y="516"/>
                </a:cubicBezTo>
                <a:cubicBezTo>
                  <a:pt x="340" y="533"/>
                  <a:pt x="340" y="549"/>
                  <a:pt x="338" y="570"/>
                </a:cubicBezTo>
                <a:cubicBezTo>
                  <a:pt x="338" y="571"/>
                  <a:pt x="337" y="573"/>
                  <a:pt x="337" y="574"/>
                </a:cubicBezTo>
                <a:cubicBezTo>
                  <a:pt x="323" y="611"/>
                  <a:pt x="282" y="627"/>
                  <a:pt x="238" y="645"/>
                </a:cubicBezTo>
                <a:cubicBezTo>
                  <a:pt x="226" y="649"/>
                  <a:pt x="214" y="654"/>
                  <a:pt x="202" y="659"/>
                </a:cubicBezTo>
                <a:cubicBezTo>
                  <a:pt x="194" y="663"/>
                  <a:pt x="185" y="659"/>
                  <a:pt x="181" y="651"/>
                </a:cubicBezTo>
                <a:cubicBezTo>
                  <a:pt x="177" y="643"/>
                  <a:pt x="181" y="634"/>
                  <a:pt x="189" y="630"/>
                </a:cubicBezTo>
                <a:cubicBezTo>
                  <a:pt x="201" y="625"/>
                  <a:pt x="214" y="620"/>
                  <a:pt x="226" y="615"/>
                </a:cubicBezTo>
                <a:cubicBezTo>
                  <a:pt x="264" y="600"/>
                  <a:pt x="296" y="587"/>
                  <a:pt x="306" y="565"/>
                </a:cubicBezTo>
                <a:cubicBezTo>
                  <a:pt x="308" y="547"/>
                  <a:pt x="308" y="532"/>
                  <a:pt x="307" y="516"/>
                </a:cubicBezTo>
                <a:cubicBezTo>
                  <a:pt x="307" y="514"/>
                  <a:pt x="307" y="511"/>
                  <a:pt x="307" y="509"/>
                </a:cubicBezTo>
                <a:cubicBezTo>
                  <a:pt x="293" y="494"/>
                  <a:pt x="278" y="463"/>
                  <a:pt x="272" y="435"/>
                </a:cubicBezTo>
                <a:cubicBezTo>
                  <a:pt x="267" y="432"/>
                  <a:pt x="262" y="428"/>
                  <a:pt x="258" y="423"/>
                </a:cubicBezTo>
                <a:cubicBezTo>
                  <a:pt x="250" y="413"/>
                  <a:pt x="245" y="398"/>
                  <a:pt x="243" y="380"/>
                </a:cubicBezTo>
                <a:cubicBezTo>
                  <a:pt x="240" y="362"/>
                  <a:pt x="246" y="348"/>
                  <a:pt x="253" y="339"/>
                </a:cubicBezTo>
                <a:cubicBezTo>
                  <a:pt x="233" y="258"/>
                  <a:pt x="239" y="197"/>
                  <a:pt x="270" y="156"/>
                </a:cubicBezTo>
                <a:cubicBezTo>
                  <a:pt x="296" y="121"/>
                  <a:pt x="339" y="103"/>
                  <a:pt x="398" y="102"/>
                </a:cubicBezTo>
                <a:cubicBezTo>
                  <a:pt x="399" y="102"/>
                  <a:pt x="399" y="102"/>
                  <a:pt x="399" y="102"/>
                </a:cubicBezTo>
                <a:cubicBezTo>
                  <a:pt x="437" y="102"/>
                  <a:pt x="466" y="113"/>
                  <a:pt x="481" y="132"/>
                </a:cubicBezTo>
                <a:cubicBezTo>
                  <a:pt x="509" y="137"/>
                  <a:pt x="529" y="151"/>
                  <a:pt x="543" y="173"/>
                </a:cubicBezTo>
                <a:cubicBezTo>
                  <a:pt x="576" y="226"/>
                  <a:pt x="557" y="308"/>
                  <a:pt x="547" y="340"/>
                </a:cubicBezTo>
                <a:cubicBezTo>
                  <a:pt x="554" y="349"/>
                  <a:pt x="560" y="362"/>
                  <a:pt x="557" y="380"/>
                </a:cubicBezTo>
                <a:cubicBezTo>
                  <a:pt x="555" y="398"/>
                  <a:pt x="550" y="413"/>
                  <a:pt x="542" y="423"/>
                </a:cubicBezTo>
                <a:cubicBezTo>
                  <a:pt x="538" y="428"/>
                  <a:pt x="533" y="432"/>
                  <a:pt x="528" y="435"/>
                </a:cubicBezTo>
                <a:cubicBezTo>
                  <a:pt x="524" y="454"/>
                  <a:pt x="517" y="470"/>
                  <a:pt x="513" y="479"/>
                </a:cubicBezTo>
                <a:cubicBezTo>
                  <a:pt x="508" y="489"/>
                  <a:pt x="501" y="501"/>
                  <a:pt x="493" y="509"/>
                </a:cubicBezTo>
                <a:cubicBezTo>
                  <a:pt x="493" y="511"/>
                  <a:pt x="493" y="514"/>
                  <a:pt x="493" y="516"/>
                </a:cubicBezTo>
                <a:cubicBezTo>
                  <a:pt x="493" y="532"/>
                  <a:pt x="493" y="547"/>
                  <a:pt x="495" y="565"/>
                </a:cubicBezTo>
                <a:cubicBezTo>
                  <a:pt x="504" y="587"/>
                  <a:pt x="537" y="600"/>
                  <a:pt x="574" y="615"/>
                </a:cubicBezTo>
                <a:cubicBezTo>
                  <a:pt x="603" y="626"/>
                  <a:pt x="635" y="639"/>
                  <a:pt x="661" y="658"/>
                </a:cubicBezTo>
                <a:cubicBezTo>
                  <a:pt x="670" y="650"/>
                  <a:pt x="670" y="650"/>
                  <a:pt x="670" y="650"/>
                </a:cubicBezTo>
                <a:cubicBezTo>
                  <a:pt x="733" y="582"/>
                  <a:pt x="768" y="493"/>
                  <a:pt x="768" y="400"/>
                </a:cubicBezTo>
                <a:cubicBezTo>
                  <a:pt x="768" y="350"/>
                  <a:pt x="758" y="302"/>
                  <a:pt x="739" y="257"/>
                </a:cubicBezTo>
                <a:cubicBezTo>
                  <a:pt x="721" y="213"/>
                  <a:pt x="694" y="174"/>
                  <a:pt x="660" y="140"/>
                </a:cubicBezTo>
                <a:cubicBezTo>
                  <a:pt x="626" y="106"/>
                  <a:pt x="587" y="79"/>
                  <a:pt x="543" y="61"/>
                </a:cubicBezTo>
                <a:cubicBezTo>
                  <a:pt x="498" y="42"/>
                  <a:pt x="450" y="32"/>
                  <a:pt x="400" y="32"/>
                </a:cubicBezTo>
                <a:cubicBezTo>
                  <a:pt x="350" y="32"/>
                  <a:pt x="302" y="42"/>
                  <a:pt x="257" y="61"/>
                </a:cubicBezTo>
                <a:cubicBezTo>
                  <a:pt x="213" y="79"/>
                  <a:pt x="174" y="106"/>
                  <a:pt x="140" y="140"/>
                </a:cubicBezTo>
                <a:cubicBezTo>
                  <a:pt x="106" y="174"/>
                  <a:pt x="79" y="213"/>
                  <a:pt x="61" y="257"/>
                </a:cubicBezTo>
                <a:cubicBezTo>
                  <a:pt x="42" y="302"/>
                  <a:pt x="32" y="350"/>
                  <a:pt x="32" y="400"/>
                </a:cubicBezTo>
                <a:cubicBezTo>
                  <a:pt x="32" y="450"/>
                  <a:pt x="42" y="498"/>
                  <a:pt x="61" y="543"/>
                </a:cubicBezTo>
                <a:cubicBezTo>
                  <a:pt x="79" y="587"/>
                  <a:pt x="106" y="626"/>
                  <a:pt x="140" y="660"/>
                </a:cubicBezTo>
                <a:cubicBezTo>
                  <a:pt x="174" y="694"/>
                  <a:pt x="213" y="721"/>
                  <a:pt x="257" y="739"/>
                </a:cubicBezTo>
                <a:cubicBezTo>
                  <a:pt x="302" y="758"/>
                  <a:pt x="350" y="768"/>
                  <a:pt x="400" y="768"/>
                </a:cubicBezTo>
                <a:cubicBezTo>
                  <a:pt x="463" y="768"/>
                  <a:pt x="524" y="752"/>
                  <a:pt x="579" y="722"/>
                </a:cubicBezTo>
                <a:cubicBezTo>
                  <a:pt x="586" y="718"/>
                  <a:pt x="596" y="720"/>
                  <a:pt x="600" y="728"/>
                </a:cubicBezTo>
                <a:cubicBezTo>
                  <a:pt x="605" y="736"/>
                  <a:pt x="602" y="745"/>
                  <a:pt x="594" y="750"/>
                </a:cubicBezTo>
                <a:cubicBezTo>
                  <a:pt x="535" y="783"/>
                  <a:pt x="468" y="800"/>
                  <a:pt x="400" y="800"/>
                </a:cubicBezTo>
                <a:cubicBezTo>
                  <a:pt x="346" y="800"/>
                  <a:pt x="294" y="789"/>
                  <a:pt x="244" y="769"/>
                </a:cubicBezTo>
                <a:cubicBezTo>
                  <a:pt x="197" y="748"/>
                  <a:pt x="154" y="720"/>
                  <a:pt x="117" y="683"/>
                </a:cubicBezTo>
                <a:cubicBezTo>
                  <a:pt x="80" y="646"/>
                  <a:pt x="52" y="603"/>
                  <a:pt x="31" y="556"/>
                </a:cubicBezTo>
                <a:cubicBezTo>
                  <a:pt x="11" y="506"/>
                  <a:pt x="0" y="454"/>
                  <a:pt x="0" y="400"/>
                </a:cubicBezTo>
                <a:cubicBezTo>
                  <a:pt x="0" y="346"/>
                  <a:pt x="11" y="294"/>
                  <a:pt x="31" y="244"/>
                </a:cubicBezTo>
                <a:cubicBezTo>
                  <a:pt x="52" y="197"/>
                  <a:pt x="80" y="154"/>
                  <a:pt x="117" y="117"/>
                </a:cubicBezTo>
                <a:cubicBezTo>
                  <a:pt x="154" y="80"/>
                  <a:pt x="197" y="52"/>
                  <a:pt x="244" y="31"/>
                </a:cubicBezTo>
                <a:cubicBezTo>
                  <a:pt x="294" y="11"/>
                  <a:pt x="346" y="0"/>
                  <a:pt x="400" y="0"/>
                </a:cubicBezTo>
                <a:cubicBezTo>
                  <a:pt x="454" y="0"/>
                  <a:pt x="506" y="11"/>
                  <a:pt x="556" y="31"/>
                </a:cubicBezTo>
                <a:cubicBezTo>
                  <a:pt x="603" y="52"/>
                  <a:pt x="646" y="80"/>
                  <a:pt x="683" y="117"/>
                </a:cubicBezTo>
                <a:cubicBezTo>
                  <a:pt x="720" y="154"/>
                  <a:pt x="748" y="197"/>
                  <a:pt x="769" y="244"/>
                </a:cubicBezTo>
                <a:cubicBezTo>
                  <a:pt x="789" y="294"/>
                  <a:pt x="800" y="346"/>
                  <a:pt x="800" y="40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57" name="Google Shape;157;p4"/>
          <p:cNvSpPr/>
          <p:nvPr/>
        </p:nvSpPr>
        <p:spPr>
          <a:xfrm>
            <a:off x="7061258" y="3228388"/>
            <a:ext cx="3928203" cy="423321"/>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en-US" sz="1800">
                <a:solidFill>
                  <a:schemeClr val="accent1"/>
                </a:solidFill>
                <a:latin typeface="Questrial"/>
                <a:ea typeface="Questrial"/>
                <a:cs typeface="Questrial"/>
                <a:sym typeface="Questrial"/>
              </a:rPr>
              <a:t>Boost Products &amp; Services Quality</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58" name="Google Shape;158;p4"/>
          <p:cNvSpPr/>
          <p:nvPr/>
        </p:nvSpPr>
        <p:spPr>
          <a:xfrm>
            <a:off x="7619656" y="3614673"/>
            <a:ext cx="3129088" cy="788101"/>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en-US" sz="1200">
                <a:solidFill>
                  <a:srgbClr val="7F7F7F"/>
                </a:solidFill>
                <a:latin typeface="Questrial"/>
                <a:ea typeface="Questrial"/>
                <a:cs typeface="Questrial"/>
                <a:sym typeface="Questrial"/>
              </a:rPr>
              <a:t>Help finance institution to identify what kinds of products and services need to be improved and how to improve.</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59" name="Google Shape;159;p4"/>
          <p:cNvSpPr/>
          <p:nvPr/>
        </p:nvSpPr>
        <p:spPr>
          <a:xfrm>
            <a:off x="7707913" y="4783159"/>
            <a:ext cx="2589977" cy="423321"/>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accent1"/>
                </a:solidFill>
                <a:latin typeface="Arial"/>
                <a:ea typeface="Arial"/>
                <a:cs typeface="Arial"/>
                <a:sym typeface="Arial"/>
              </a:rPr>
              <a:t>Enhance brands’ image</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60" name="Google Shape;160;p4"/>
          <p:cNvSpPr/>
          <p:nvPr/>
        </p:nvSpPr>
        <p:spPr>
          <a:xfrm>
            <a:off x="7707913" y="5153907"/>
            <a:ext cx="3378532" cy="788101"/>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rgbClr val="7F7F7F"/>
                </a:solidFill>
                <a:latin typeface="Questrial"/>
                <a:ea typeface="Questrial"/>
                <a:cs typeface="Questrial"/>
                <a:sym typeface="Questrial"/>
              </a:rPr>
              <a:t>Discover how finance institution can avoid negative comments and boost overall positive brand impression.</a:t>
            </a:r>
            <a:endParaRPr sz="1200">
              <a:solidFill>
                <a:srgbClr val="7F7F7F"/>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61" name="Google Shape;161;p4"/>
          <p:cNvSpPr/>
          <p:nvPr/>
        </p:nvSpPr>
        <p:spPr>
          <a:xfrm>
            <a:off x="580571" y="4783159"/>
            <a:ext cx="3732127" cy="423321"/>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en-US" sz="1800">
                <a:solidFill>
                  <a:schemeClr val="accent1"/>
                </a:solidFill>
                <a:latin typeface="Arial"/>
                <a:ea typeface="Arial"/>
                <a:cs typeface="Arial"/>
                <a:sym typeface="Arial"/>
              </a:rPr>
              <a:t>Provide markets insights</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62" name="Google Shape;162;p4"/>
          <p:cNvSpPr/>
          <p:nvPr/>
        </p:nvSpPr>
        <p:spPr>
          <a:xfrm>
            <a:off x="645886" y="5153907"/>
            <a:ext cx="3666811" cy="788101"/>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en-US" sz="1200">
                <a:solidFill>
                  <a:srgbClr val="7F7F7F"/>
                </a:solidFill>
                <a:latin typeface="Questrial"/>
                <a:ea typeface="Questrial"/>
                <a:cs typeface="Questrial"/>
                <a:sym typeface="Questrial"/>
              </a:rPr>
              <a:t>Reveal the financial markets trends, driving finance institutions to do decision making and reducing potential complaints risks in the future.</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63" name="Google Shape;163;p4"/>
          <p:cNvSpPr/>
          <p:nvPr/>
        </p:nvSpPr>
        <p:spPr>
          <a:xfrm>
            <a:off x="1785258" y="3292710"/>
            <a:ext cx="2527440" cy="423321"/>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en-US" sz="1800">
                <a:solidFill>
                  <a:schemeClr val="accent1"/>
                </a:solidFill>
                <a:latin typeface="Arial"/>
                <a:ea typeface="Arial"/>
                <a:cs typeface="Arial"/>
                <a:sym typeface="Arial"/>
              </a:rPr>
              <a:t>Personal Background</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64" name="Google Shape;164;p4"/>
          <p:cNvSpPr/>
          <p:nvPr/>
        </p:nvSpPr>
        <p:spPr>
          <a:xfrm>
            <a:off x="934165" y="3663458"/>
            <a:ext cx="3378532" cy="307969"/>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en-US" sz="1200">
                <a:solidFill>
                  <a:srgbClr val="7F7F7F"/>
                </a:solidFill>
                <a:latin typeface="Questrial"/>
                <a:ea typeface="Questrial"/>
                <a:cs typeface="Questrial"/>
                <a:sym typeface="Questrial"/>
              </a:rPr>
              <a:t>Foreign Language | Quantitative Finance</a:t>
            </a:r>
            <a:endParaRPr sz="1200">
              <a:solidFill>
                <a:srgbClr val="7F7F7F"/>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65" name="Google Shape;165;p4"/>
          <p:cNvSpPr/>
          <p:nvPr/>
        </p:nvSpPr>
        <p:spPr>
          <a:xfrm>
            <a:off x="3846719" y="1564346"/>
            <a:ext cx="4687245" cy="754374"/>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lang="en-US" sz="3600">
                <a:solidFill>
                  <a:srgbClr val="3F3F3F"/>
                </a:solidFill>
                <a:latin typeface="Arial"/>
                <a:ea typeface="Arial"/>
                <a:cs typeface="Arial"/>
                <a:sym typeface="Arial"/>
              </a:rPr>
              <a:t>RESEARCH MOTIVATION</a:t>
            </a:r>
            <a:endParaRPr sz="3600">
              <a:solidFill>
                <a:srgbClr val="3F3F3F"/>
              </a:solidFill>
              <a:latin typeface="Arial"/>
              <a:ea typeface="Arial"/>
              <a:cs typeface="Arial"/>
              <a:sym typeface="Arial"/>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66" name="Google Shape;166;p4"/>
          <p:cNvGrpSpPr/>
          <p:nvPr/>
        </p:nvGrpSpPr>
        <p:grpSpPr>
          <a:xfrm>
            <a:off x="2264809" y="-382881"/>
            <a:ext cx="7645861" cy="7645861"/>
            <a:chOff x="98366" y="1316331"/>
            <a:chExt cx="5386482" cy="5386482"/>
          </a:xfrm>
        </p:grpSpPr>
        <p:sp>
          <p:nvSpPr>
            <p:cNvPr id="167" name="Google Shape;167;p4"/>
            <p:cNvSpPr/>
            <p:nvPr/>
          </p:nvSpPr>
          <p:spPr>
            <a:xfrm>
              <a:off x="173688" y="1391653"/>
              <a:ext cx="5235840" cy="5235840"/>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168" name="Google Shape;168;p4"/>
            <p:cNvSpPr/>
            <p:nvPr/>
          </p:nvSpPr>
          <p:spPr>
            <a:xfrm rot="-9900000">
              <a:off x="592585" y="1810550"/>
              <a:ext cx="4398044" cy="4398044"/>
            </a:xfrm>
            <a:prstGeom prst="arc">
              <a:avLst>
                <a:gd fmla="val 21535814" name="adj1"/>
                <a:gd fmla="val 2220321" name="adj2"/>
              </a:avLst>
            </a:prstGeom>
            <a:noFill/>
            <a:ln cap="rnd"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gr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69" name="Google Shape;169;p4"/>
          <p:cNvGrpSpPr/>
          <p:nvPr/>
        </p:nvGrpSpPr>
        <p:grpSpPr>
          <a:xfrm>
            <a:off x="2617837" y="-143503"/>
            <a:ext cx="7145010" cy="7145008"/>
            <a:chOff x="243932" y="1461899"/>
            <a:chExt cx="5325658" cy="5325657"/>
          </a:xfrm>
        </p:grpSpPr>
        <p:sp>
          <p:nvSpPr>
            <p:cNvPr id="170" name="Google Shape;170;p4"/>
            <p:cNvSpPr/>
            <p:nvPr/>
          </p:nvSpPr>
          <p:spPr>
            <a:xfrm>
              <a:off x="288841" y="1506806"/>
              <a:ext cx="5235840" cy="5235840"/>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id="171" name="Google Shape;171;p4"/>
            <p:cNvSpPr/>
            <p:nvPr/>
          </p:nvSpPr>
          <p:spPr>
            <a:xfrm rot="-9900000">
              <a:off x="732570" y="1950537"/>
              <a:ext cx="4348382" cy="4348380"/>
            </a:xfrm>
            <a:prstGeom prst="arc">
              <a:avLst>
                <a:gd fmla="val 1928977" name="adj1"/>
                <a:gd fmla="val 2975703" name="adj2"/>
              </a:avLst>
            </a:prstGeom>
            <a:noFill/>
            <a:ln cap="rnd" cmpd="sng" w="571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estrial"/>
                <a:ea typeface="Questrial"/>
                <a:cs typeface="Questrial"/>
                <a:sym typeface="Questrial"/>
              </a:endParaRPr>
            </a:p>
          </p:txBody>
        </p:sp>
      </p:gr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72" name="Google Shape;172;p4"/>
          <p:cNvSpPr/>
          <p:nvPr/>
        </p:nvSpPr>
        <p:spPr>
          <a:xfrm>
            <a:off x="5295546" y="5101289"/>
            <a:ext cx="440376" cy="354959"/>
          </a:xfrm>
          <a:custGeom>
            <a:rect b="b" l="l" r="r" t="t"/>
            <a:pathLst>
              <a:path extrusionOk="0" h="2470" w="3069">
                <a:moveTo>
                  <a:pt x="2656" y="1241"/>
                </a:moveTo>
                <a:cubicBezTo>
                  <a:pt x="2656" y="998"/>
                  <a:pt x="2581" y="765"/>
                  <a:pt x="2438" y="567"/>
                </a:cubicBezTo>
                <a:cubicBezTo>
                  <a:pt x="2405" y="521"/>
                  <a:pt x="2341" y="510"/>
                  <a:pt x="2295" y="543"/>
                </a:cubicBezTo>
                <a:cubicBezTo>
                  <a:pt x="2249" y="576"/>
                  <a:pt x="2239" y="640"/>
                  <a:pt x="2272" y="686"/>
                </a:cubicBezTo>
                <a:cubicBezTo>
                  <a:pt x="2389" y="849"/>
                  <a:pt x="2451" y="1041"/>
                  <a:pt x="2451" y="1241"/>
                </a:cubicBezTo>
                <a:cubicBezTo>
                  <a:pt x="2451" y="1441"/>
                  <a:pt x="2389" y="1632"/>
                  <a:pt x="2272" y="1795"/>
                </a:cubicBezTo>
                <a:cubicBezTo>
                  <a:pt x="2239" y="1841"/>
                  <a:pt x="2249" y="1905"/>
                  <a:pt x="2295" y="1938"/>
                </a:cubicBezTo>
                <a:cubicBezTo>
                  <a:pt x="2313" y="1951"/>
                  <a:pt x="2334" y="1958"/>
                  <a:pt x="2355" y="1958"/>
                </a:cubicBezTo>
                <a:cubicBezTo>
                  <a:pt x="2387" y="1958"/>
                  <a:pt x="2418" y="1943"/>
                  <a:pt x="2438" y="1915"/>
                </a:cubicBezTo>
                <a:cubicBezTo>
                  <a:pt x="2581" y="1717"/>
                  <a:pt x="2656" y="1484"/>
                  <a:pt x="2656" y="1241"/>
                </a:cubicBezTo>
                <a:close/>
                <a:moveTo>
                  <a:pt x="763" y="543"/>
                </a:moveTo>
                <a:cubicBezTo>
                  <a:pt x="717" y="510"/>
                  <a:pt x="653" y="521"/>
                  <a:pt x="620" y="567"/>
                </a:cubicBezTo>
                <a:cubicBezTo>
                  <a:pt x="478" y="765"/>
                  <a:pt x="403" y="998"/>
                  <a:pt x="403" y="1241"/>
                </a:cubicBezTo>
                <a:cubicBezTo>
                  <a:pt x="403" y="1484"/>
                  <a:pt x="478" y="1717"/>
                  <a:pt x="620" y="1915"/>
                </a:cubicBezTo>
                <a:cubicBezTo>
                  <a:pt x="640" y="1942"/>
                  <a:pt x="671" y="1958"/>
                  <a:pt x="704" y="1958"/>
                </a:cubicBezTo>
                <a:cubicBezTo>
                  <a:pt x="725" y="1958"/>
                  <a:pt x="746" y="1951"/>
                  <a:pt x="763" y="1938"/>
                </a:cubicBezTo>
                <a:cubicBezTo>
                  <a:pt x="809" y="1905"/>
                  <a:pt x="820" y="1841"/>
                  <a:pt x="787" y="1795"/>
                </a:cubicBezTo>
                <a:cubicBezTo>
                  <a:pt x="669" y="1632"/>
                  <a:pt x="608" y="1440"/>
                  <a:pt x="608" y="1241"/>
                </a:cubicBezTo>
                <a:cubicBezTo>
                  <a:pt x="608" y="1041"/>
                  <a:pt x="669" y="849"/>
                  <a:pt x="787" y="686"/>
                </a:cubicBezTo>
                <a:cubicBezTo>
                  <a:pt x="820" y="640"/>
                  <a:pt x="809" y="576"/>
                  <a:pt x="763" y="543"/>
                </a:cubicBezTo>
                <a:close/>
                <a:moveTo>
                  <a:pt x="2618" y="47"/>
                </a:moveTo>
                <a:cubicBezTo>
                  <a:pt x="2581" y="4"/>
                  <a:pt x="2516" y="0"/>
                  <a:pt x="2474" y="37"/>
                </a:cubicBezTo>
                <a:cubicBezTo>
                  <a:pt x="2431" y="75"/>
                  <a:pt x="2427" y="139"/>
                  <a:pt x="2464" y="182"/>
                </a:cubicBezTo>
                <a:cubicBezTo>
                  <a:pt x="2722" y="476"/>
                  <a:pt x="2864" y="852"/>
                  <a:pt x="2864" y="1241"/>
                </a:cubicBezTo>
                <a:cubicBezTo>
                  <a:pt x="2864" y="1629"/>
                  <a:pt x="2722" y="2005"/>
                  <a:pt x="2464" y="2300"/>
                </a:cubicBezTo>
                <a:cubicBezTo>
                  <a:pt x="2427" y="2342"/>
                  <a:pt x="2431" y="2407"/>
                  <a:pt x="2474" y="2444"/>
                </a:cubicBezTo>
                <a:cubicBezTo>
                  <a:pt x="2492" y="2461"/>
                  <a:pt x="2516" y="2470"/>
                  <a:pt x="2541" y="2470"/>
                </a:cubicBezTo>
                <a:cubicBezTo>
                  <a:pt x="2570" y="2470"/>
                  <a:pt x="2598" y="2458"/>
                  <a:pt x="2618" y="2435"/>
                </a:cubicBezTo>
                <a:cubicBezTo>
                  <a:pt x="2909" y="2103"/>
                  <a:pt x="3069" y="1679"/>
                  <a:pt x="3069" y="1241"/>
                </a:cubicBezTo>
                <a:cubicBezTo>
                  <a:pt x="3069" y="802"/>
                  <a:pt x="2909" y="378"/>
                  <a:pt x="2618" y="47"/>
                </a:cubicBezTo>
                <a:close/>
                <a:moveTo>
                  <a:pt x="205" y="1241"/>
                </a:moveTo>
                <a:cubicBezTo>
                  <a:pt x="205" y="852"/>
                  <a:pt x="347" y="476"/>
                  <a:pt x="604" y="182"/>
                </a:cubicBezTo>
                <a:cubicBezTo>
                  <a:pt x="642" y="139"/>
                  <a:pt x="638" y="75"/>
                  <a:pt x="595" y="37"/>
                </a:cubicBezTo>
                <a:cubicBezTo>
                  <a:pt x="552" y="0"/>
                  <a:pt x="488" y="4"/>
                  <a:pt x="451" y="47"/>
                </a:cubicBezTo>
                <a:cubicBezTo>
                  <a:pt x="160" y="378"/>
                  <a:pt x="0" y="802"/>
                  <a:pt x="0" y="1241"/>
                </a:cubicBezTo>
                <a:cubicBezTo>
                  <a:pt x="0" y="1679"/>
                  <a:pt x="160" y="2103"/>
                  <a:pt x="451" y="2435"/>
                </a:cubicBezTo>
                <a:cubicBezTo>
                  <a:pt x="471" y="2458"/>
                  <a:pt x="499" y="2470"/>
                  <a:pt x="528" y="2470"/>
                </a:cubicBezTo>
                <a:cubicBezTo>
                  <a:pt x="552" y="2470"/>
                  <a:pt x="576" y="2461"/>
                  <a:pt x="595" y="2444"/>
                </a:cubicBezTo>
                <a:cubicBezTo>
                  <a:pt x="638" y="2407"/>
                  <a:pt x="642" y="2342"/>
                  <a:pt x="605" y="2300"/>
                </a:cubicBezTo>
                <a:cubicBezTo>
                  <a:pt x="347" y="2006"/>
                  <a:pt x="205" y="1629"/>
                  <a:pt x="205" y="1241"/>
                </a:cubicBezTo>
                <a:close/>
                <a:moveTo>
                  <a:pt x="1539" y="524"/>
                </a:moveTo>
                <a:cubicBezTo>
                  <a:pt x="1144" y="524"/>
                  <a:pt x="823" y="845"/>
                  <a:pt x="823" y="1241"/>
                </a:cubicBezTo>
                <a:cubicBezTo>
                  <a:pt x="823" y="1443"/>
                  <a:pt x="910" y="1638"/>
                  <a:pt x="1062" y="1774"/>
                </a:cubicBezTo>
                <a:cubicBezTo>
                  <a:pt x="1104" y="1812"/>
                  <a:pt x="1168" y="1808"/>
                  <a:pt x="1206" y="1766"/>
                </a:cubicBezTo>
                <a:cubicBezTo>
                  <a:pt x="1244" y="1724"/>
                  <a:pt x="1240" y="1659"/>
                  <a:pt x="1198" y="1621"/>
                </a:cubicBezTo>
                <a:cubicBezTo>
                  <a:pt x="1090" y="1524"/>
                  <a:pt x="1028" y="1385"/>
                  <a:pt x="1028" y="1241"/>
                </a:cubicBezTo>
                <a:cubicBezTo>
                  <a:pt x="1028" y="958"/>
                  <a:pt x="1257" y="729"/>
                  <a:pt x="1540" y="729"/>
                </a:cubicBezTo>
                <a:cubicBezTo>
                  <a:pt x="1822" y="729"/>
                  <a:pt x="2052" y="958"/>
                  <a:pt x="2052" y="1241"/>
                </a:cubicBezTo>
                <a:cubicBezTo>
                  <a:pt x="2052" y="1523"/>
                  <a:pt x="1822" y="1753"/>
                  <a:pt x="1540" y="1753"/>
                </a:cubicBezTo>
                <a:cubicBezTo>
                  <a:pt x="1504" y="1753"/>
                  <a:pt x="1504" y="1753"/>
                  <a:pt x="1504" y="1753"/>
                </a:cubicBezTo>
                <a:cubicBezTo>
                  <a:pt x="1460" y="1753"/>
                  <a:pt x="1422" y="1780"/>
                  <a:pt x="1407" y="1821"/>
                </a:cubicBezTo>
                <a:cubicBezTo>
                  <a:pt x="1383" y="1891"/>
                  <a:pt x="1344" y="1953"/>
                  <a:pt x="1291" y="2007"/>
                </a:cubicBezTo>
                <a:cubicBezTo>
                  <a:pt x="1252" y="2047"/>
                  <a:pt x="1253" y="2112"/>
                  <a:pt x="1293" y="2152"/>
                </a:cubicBezTo>
                <a:cubicBezTo>
                  <a:pt x="1313" y="2170"/>
                  <a:pt x="1338" y="2181"/>
                  <a:pt x="1365" y="2181"/>
                </a:cubicBezTo>
                <a:cubicBezTo>
                  <a:pt x="1392" y="2181"/>
                  <a:pt x="1418" y="2170"/>
                  <a:pt x="1438" y="2150"/>
                </a:cubicBezTo>
                <a:cubicBezTo>
                  <a:pt x="1494" y="2092"/>
                  <a:pt x="1539" y="2028"/>
                  <a:pt x="1573" y="1957"/>
                </a:cubicBezTo>
                <a:cubicBezTo>
                  <a:pt x="1953" y="1939"/>
                  <a:pt x="2256" y="1625"/>
                  <a:pt x="2256" y="1241"/>
                </a:cubicBezTo>
                <a:cubicBezTo>
                  <a:pt x="2256" y="845"/>
                  <a:pt x="1935" y="524"/>
                  <a:pt x="1539" y="524"/>
                </a:cubicBezTo>
                <a:close/>
                <a:moveTo>
                  <a:pt x="1539" y="524"/>
                </a:moveTo>
                <a:cubicBezTo>
                  <a:pt x="1539" y="524"/>
                  <a:pt x="1539" y="524"/>
                  <a:pt x="1539" y="524"/>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73" name="Google Shape;173;p4"/>
          <p:cNvSpPr/>
          <p:nvPr/>
        </p:nvSpPr>
        <p:spPr>
          <a:xfrm>
            <a:off x="6451328" y="3578078"/>
            <a:ext cx="440376" cy="354959"/>
          </a:xfrm>
          <a:custGeom>
            <a:rect b="b" l="l" r="r" t="t"/>
            <a:pathLst>
              <a:path extrusionOk="0" h="2470" w="3069">
                <a:moveTo>
                  <a:pt x="2656" y="1241"/>
                </a:moveTo>
                <a:cubicBezTo>
                  <a:pt x="2656" y="998"/>
                  <a:pt x="2581" y="765"/>
                  <a:pt x="2438" y="567"/>
                </a:cubicBezTo>
                <a:cubicBezTo>
                  <a:pt x="2405" y="521"/>
                  <a:pt x="2341" y="510"/>
                  <a:pt x="2295" y="543"/>
                </a:cubicBezTo>
                <a:cubicBezTo>
                  <a:pt x="2249" y="576"/>
                  <a:pt x="2239" y="640"/>
                  <a:pt x="2272" y="686"/>
                </a:cubicBezTo>
                <a:cubicBezTo>
                  <a:pt x="2389" y="849"/>
                  <a:pt x="2451" y="1041"/>
                  <a:pt x="2451" y="1241"/>
                </a:cubicBezTo>
                <a:cubicBezTo>
                  <a:pt x="2451" y="1441"/>
                  <a:pt x="2389" y="1632"/>
                  <a:pt x="2272" y="1795"/>
                </a:cubicBezTo>
                <a:cubicBezTo>
                  <a:pt x="2239" y="1841"/>
                  <a:pt x="2249" y="1905"/>
                  <a:pt x="2295" y="1938"/>
                </a:cubicBezTo>
                <a:cubicBezTo>
                  <a:pt x="2313" y="1951"/>
                  <a:pt x="2334" y="1958"/>
                  <a:pt x="2355" y="1958"/>
                </a:cubicBezTo>
                <a:cubicBezTo>
                  <a:pt x="2387" y="1958"/>
                  <a:pt x="2418" y="1943"/>
                  <a:pt x="2438" y="1915"/>
                </a:cubicBezTo>
                <a:cubicBezTo>
                  <a:pt x="2581" y="1717"/>
                  <a:pt x="2656" y="1484"/>
                  <a:pt x="2656" y="1241"/>
                </a:cubicBezTo>
                <a:close/>
                <a:moveTo>
                  <a:pt x="763" y="543"/>
                </a:moveTo>
                <a:cubicBezTo>
                  <a:pt x="717" y="510"/>
                  <a:pt x="653" y="521"/>
                  <a:pt x="620" y="567"/>
                </a:cubicBezTo>
                <a:cubicBezTo>
                  <a:pt x="478" y="765"/>
                  <a:pt x="403" y="998"/>
                  <a:pt x="403" y="1241"/>
                </a:cubicBezTo>
                <a:cubicBezTo>
                  <a:pt x="403" y="1484"/>
                  <a:pt x="478" y="1717"/>
                  <a:pt x="620" y="1915"/>
                </a:cubicBezTo>
                <a:cubicBezTo>
                  <a:pt x="640" y="1942"/>
                  <a:pt x="671" y="1958"/>
                  <a:pt x="704" y="1958"/>
                </a:cubicBezTo>
                <a:cubicBezTo>
                  <a:pt x="725" y="1958"/>
                  <a:pt x="746" y="1951"/>
                  <a:pt x="763" y="1938"/>
                </a:cubicBezTo>
                <a:cubicBezTo>
                  <a:pt x="809" y="1905"/>
                  <a:pt x="820" y="1841"/>
                  <a:pt x="787" y="1795"/>
                </a:cubicBezTo>
                <a:cubicBezTo>
                  <a:pt x="669" y="1632"/>
                  <a:pt x="608" y="1440"/>
                  <a:pt x="608" y="1241"/>
                </a:cubicBezTo>
                <a:cubicBezTo>
                  <a:pt x="608" y="1041"/>
                  <a:pt x="669" y="849"/>
                  <a:pt x="787" y="686"/>
                </a:cubicBezTo>
                <a:cubicBezTo>
                  <a:pt x="820" y="640"/>
                  <a:pt x="809" y="576"/>
                  <a:pt x="763" y="543"/>
                </a:cubicBezTo>
                <a:close/>
                <a:moveTo>
                  <a:pt x="2618" y="47"/>
                </a:moveTo>
                <a:cubicBezTo>
                  <a:pt x="2581" y="4"/>
                  <a:pt x="2516" y="0"/>
                  <a:pt x="2474" y="37"/>
                </a:cubicBezTo>
                <a:cubicBezTo>
                  <a:pt x="2431" y="75"/>
                  <a:pt x="2427" y="139"/>
                  <a:pt x="2464" y="182"/>
                </a:cubicBezTo>
                <a:cubicBezTo>
                  <a:pt x="2722" y="476"/>
                  <a:pt x="2864" y="852"/>
                  <a:pt x="2864" y="1241"/>
                </a:cubicBezTo>
                <a:cubicBezTo>
                  <a:pt x="2864" y="1629"/>
                  <a:pt x="2722" y="2005"/>
                  <a:pt x="2464" y="2300"/>
                </a:cubicBezTo>
                <a:cubicBezTo>
                  <a:pt x="2427" y="2342"/>
                  <a:pt x="2431" y="2407"/>
                  <a:pt x="2474" y="2444"/>
                </a:cubicBezTo>
                <a:cubicBezTo>
                  <a:pt x="2492" y="2461"/>
                  <a:pt x="2516" y="2470"/>
                  <a:pt x="2541" y="2470"/>
                </a:cubicBezTo>
                <a:cubicBezTo>
                  <a:pt x="2570" y="2470"/>
                  <a:pt x="2598" y="2458"/>
                  <a:pt x="2618" y="2435"/>
                </a:cubicBezTo>
                <a:cubicBezTo>
                  <a:pt x="2909" y="2103"/>
                  <a:pt x="3069" y="1679"/>
                  <a:pt x="3069" y="1241"/>
                </a:cubicBezTo>
                <a:cubicBezTo>
                  <a:pt x="3069" y="802"/>
                  <a:pt x="2909" y="378"/>
                  <a:pt x="2618" y="47"/>
                </a:cubicBezTo>
                <a:close/>
                <a:moveTo>
                  <a:pt x="205" y="1241"/>
                </a:moveTo>
                <a:cubicBezTo>
                  <a:pt x="205" y="852"/>
                  <a:pt x="347" y="476"/>
                  <a:pt x="604" y="182"/>
                </a:cubicBezTo>
                <a:cubicBezTo>
                  <a:pt x="642" y="139"/>
                  <a:pt x="638" y="75"/>
                  <a:pt x="595" y="37"/>
                </a:cubicBezTo>
                <a:cubicBezTo>
                  <a:pt x="552" y="0"/>
                  <a:pt x="488" y="4"/>
                  <a:pt x="451" y="47"/>
                </a:cubicBezTo>
                <a:cubicBezTo>
                  <a:pt x="160" y="378"/>
                  <a:pt x="0" y="802"/>
                  <a:pt x="0" y="1241"/>
                </a:cubicBezTo>
                <a:cubicBezTo>
                  <a:pt x="0" y="1679"/>
                  <a:pt x="160" y="2103"/>
                  <a:pt x="451" y="2435"/>
                </a:cubicBezTo>
                <a:cubicBezTo>
                  <a:pt x="471" y="2458"/>
                  <a:pt x="499" y="2470"/>
                  <a:pt x="528" y="2470"/>
                </a:cubicBezTo>
                <a:cubicBezTo>
                  <a:pt x="552" y="2470"/>
                  <a:pt x="576" y="2461"/>
                  <a:pt x="595" y="2444"/>
                </a:cubicBezTo>
                <a:cubicBezTo>
                  <a:pt x="638" y="2407"/>
                  <a:pt x="642" y="2342"/>
                  <a:pt x="605" y="2300"/>
                </a:cubicBezTo>
                <a:cubicBezTo>
                  <a:pt x="347" y="2006"/>
                  <a:pt x="205" y="1629"/>
                  <a:pt x="205" y="1241"/>
                </a:cubicBezTo>
                <a:close/>
                <a:moveTo>
                  <a:pt x="1539" y="524"/>
                </a:moveTo>
                <a:cubicBezTo>
                  <a:pt x="1144" y="524"/>
                  <a:pt x="823" y="845"/>
                  <a:pt x="823" y="1241"/>
                </a:cubicBezTo>
                <a:cubicBezTo>
                  <a:pt x="823" y="1443"/>
                  <a:pt x="910" y="1638"/>
                  <a:pt x="1062" y="1774"/>
                </a:cubicBezTo>
                <a:cubicBezTo>
                  <a:pt x="1104" y="1812"/>
                  <a:pt x="1168" y="1808"/>
                  <a:pt x="1206" y="1766"/>
                </a:cubicBezTo>
                <a:cubicBezTo>
                  <a:pt x="1244" y="1724"/>
                  <a:pt x="1240" y="1659"/>
                  <a:pt x="1198" y="1621"/>
                </a:cubicBezTo>
                <a:cubicBezTo>
                  <a:pt x="1090" y="1524"/>
                  <a:pt x="1028" y="1385"/>
                  <a:pt x="1028" y="1241"/>
                </a:cubicBezTo>
                <a:cubicBezTo>
                  <a:pt x="1028" y="958"/>
                  <a:pt x="1257" y="729"/>
                  <a:pt x="1540" y="729"/>
                </a:cubicBezTo>
                <a:cubicBezTo>
                  <a:pt x="1822" y="729"/>
                  <a:pt x="2052" y="958"/>
                  <a:pt x="2052" y="1241"/>
                </a:cubicBezTo>
                <a:cubicBezTo>
                  <a:pt x="2052" y="1523"/>
                  <a:pt x="1822" y="1753"/>
                  <a:pt x="1540" y="1753"/>
                </a:cubicBezTo>
                <a:cubicBezTo>
                  <a:pt x="1504" y="1753"/>
                  <a:pt x="1504" y="1753"/>
                  <a:pt x="1504" y="1753"/>
                </a:cubicBezTo>
                <a:cubicBezTo>
                  <a:pt x="1460" y="1753"/>
                  <a:pt x="1422" y="1780"/>
                  <a:pt x="1407" y="1821"/>
                </a:cubicBezTo>
                <a:cubicBezTo>
                  <a:pt x="1383" y="1891"/>
                  <a:pt x="1344" y="1953"/>
                  <a:pt x="1291" y="2007"/>
                </a:cubicBezTo>
                <a:cubicBezTo>
                  <a:pt x="1252" y="2047"/>
                  <a:pt x="1253" y="2112"/>
                  <a:pt x="1293" y="2152"/>
                </a:cubicBezTo>
                <a:cubicBezTo>
                  <a:pt x="1313" y="2170"/>
                  <a:pt x="1338" y="2181"/>
                  <a:pt x="1365" y="2181"/>
                </a:cubicBezTo>
                <a:cubicBezTo>
                  <a:pt x="1392" y="2181"/>
                  <a:pt x="1418" y="2170"/>
                  <a:pt x="1438" y="2150"/>
                </a:cubicBezTo>
                <a:cubicBezTo>
                  <a:pt x="1494" y="2092"/>
                  <a:pt x="1539" y="2028"/>
                  <a:pt x="1573" y="1957"/>
                </a:cubicBezTo>
                <a:cubicBezTo>
                  <a:pt x="1953" y="1939"/>
                  <a:pt x="2256" y="1625"/>
                  <a:pt x="2256" y="1241"/>
                </a:cubicBezTo>
                <a:cubicBezTo>
                  <a:pt x="2256" y="845"/>
                  <a:pt x="1935" y="524"/>
                  <a:pt x="1539" y="524"/>
                </a:cubicBezTo>
                <a:close/>
                <a:moveTo>
                  <a:pt x="1539" y="524"/>
                </a:moveTo>
                <a:cubicBezTo>
                  <a:pt x="1539" y="524"/>
                  <a:pt x="1539" y="524"/>
                  <a:pt x="1539" y="524"/>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74" name="Google Shape;174;p4"/>
          <p:cNvSpPr/>
          <p:nvPr/>
        </p:nvSpPr>
        <p:spPr>
          <a:xfrm>
            <a:off x="6525808" y="5101289"/>
            <a:ext cx="440376" cy="354959"/>
          </a:xfrm>
          <a:custGeom>
            <a:rect b="b" l="l" r="r" t="t"/>
            <a:pathLst>
              <a:path extrusionOk="0" h="2470" w="3069">
                <a:moveTo>
                  <a:pt x="2656" y="1241"/>
                </a:moveTo>
                <a:cubicBezTo>
                  <a:pt x="2656" y="998"/>
                  <a:pt x="2581" y="765"/>
                  <a:pt x="2438" y="567"/>
                </a:cubicBezTo>
                <a:cubicBezTo>
                  <a:pt x="2405" y="521"/>
                  <a:pt x="2341" y="510"/>
                  <a:pt x="2295" y="543"/>
                </a:cubicBezTo>
                <a:cubicBezTo>
                  <a:pt x="2249" y="576"/>
                  <a:pt x="2239" y="640"/>
                  <a:pt x="2272" y="686"/>
                </a:cubicBezTo>
                <a:cubicBezTo>
                  <a:pt x="2389" y="849"/>
                  <a:pt x="2451" y="1041"/>
                  <a:pt x="2451" y="1241"/>
                </a:cubicBezTo>
                <a:cubicBezTo>
                  <a:pt x="2451" y="1441"/>
                  <a:pt x="2389" y="1632"/>
                  <a:pt x="2272" y="1795"/>
                </a:cubicBezTo>
                <a:cubicBezTo>
                  <a:pt x="2239" y="1841"/>
                  <a:pt x="2249" y="1905"/>
                  <a:pt x="2295" y="1938"/>
                </a:cubicBezTo>
                <a:cubicBezTo>
                  <a:pt x="2313" y="1951"/>
                  <a:pt x="2334" y="1958"/>
                  <a:pt x="2355" y="1958"/>
                </a:cubicBezTo>
                <a:cubicBezTo>
                  <a:pt x="2387" y="1958"/>
                  <a:pt x="2418" y="1943"/>
                  <a:pt x="2438" y="1915"/>
                </a:cubicBezTo>
                <a:cubicBezTo>
                  <a:pt x="2581" y="1717"/>
                  <a:pt x="2656" y="1484"/>
                  <a:pt x="2656" y="1241"/>
                </a:cubicBezTo>
                <a:close/>
                <a:moveTo>
                  <a:pt x="763" y="543"/>
                </a:moveTo>
                <a:cubicBezTo>
                  <a:pt x="717" y="510"/>
                  <a:pt x="653" y="521"/>
                  <a:pt x="620" y="567"/>
                </a:cubicBezTo>
                <a:cubicBezTo>
                  <a:pt x="478" y="765"/>
                  <a:pt x="403" y="998"/>
                  <a:pt x="403" y="1241"/>
                </a:cubicBezTo>
                <a:cubicBezTo>
                  <a:pt x="403" y="1484"/>
                  <a:pt x="478" y="1717"/>
                  <a:pt x="620" y="1915"/>
                </a:cubicBezTo>
                <a:cubicBezTo>
                  <a:pt x="640" y="1942"/>
                  <a:pt x="671" y="1958"/>
                  <a:pt x="704" y="1958"/>
                </a:cubicBezTo>
                <a:cubicBezTo>
                  <a:pt x="725" y="1958"/>
                  <a:pt x="746" y="1951"/>
                  <a:pt x="763" y="1938"/>
                </a:cubicBezTo>
                <a:cubicBezTo>
                  <a:pt x="809" y="1905"/>
                  <a:pt x="820" y="1841"/>
                  <a:pt x="787" y="1795"/>
                </a:cubicBezTo>
                <a:cubicBezTo>
                  <a:pt x="669" y="1632"/>
                  <a:pt x="608" y="1440"/>
                  <a:pt x="608" y="1241"/>
                </a:cubicBezTo>
                <a:cubicBezTo>
                  <a:pt x="608" y="1041"/>
                  <a:pt x="669" y="849"/>
                  <a:pt x="787" y="686"/>
                </a:cubicBezTo>
                <a:cubicBezTo>
                  <a:pt x="820" y="640"/>
                  <a:pt x="809" y="576"/>
                  <a:pt x="763" y="543"/>
                </a:cubicBezTo>
                <a:close/>
                <a:moveTo>
                  <a:pt x="2618" y="47"/>
                </a:moveTo>
                <a:cubicBezTo>
                  <a:pt x="2581" y="4"/>
                  <a:pt x="2516" y="0"/>
                  <a:pt x="2474" y="37"/>
                </a:cubicBezTo>
                <a:cubicBezTo>
                  <a:pt x="2431" y="75"/>
                  <a:pt x="2427" y="139"/>
                  <a:pt x="2464" y="182"/>
                </a:cubicBezTo>
                <a:cubicBezTo>
                  <a:pt x="2722" y="476"/>
                  <a:pt x="2864" y="852"/>
                  <a:pt x="2864" y="1241"/>
                </a:cubicBezTo>
                <a:cubicBezTo>
                  <a:pt x="2864" y="1629"/>
                  <a:pt x="2722" y="2005"/>
                  <a:pt x="2464" y="2300"/>
                </a:cubicBezTo>
                <a:cubicBezTo>
                  <a:pt x="2427" y="2342"/>
                  <a:pt x="2431" y="2407"/>
                  <a:pt x="2474" y="2444"/>
                </a:cubicBezTo>
                <a:cubicBezTo>
                  <a:pt x="2492" y="2461"/>
                  <a:pt x="2516" y="2470"/>
                  <a:pt x="2541" y="2470"/>
                </a:cubicBezTo>
                <a:cubicBezTo>
                  <a:pt x="2570" y="2470"/>
                  <a:pt x="2598" y="2458"/>
                  <a:pt x="2618" y="2435"/>
                </a:cubicBezTo>
                <a:cubicBezTo>
                  <a:pt x="2909" y="2103"/>
                  <a:pt x="3069" y="1679"/>
                  <a:pt x="3069" y="1241"/>
                </a:cubicBezTo>
                <a:cubicBezTo>
                  <a:pt x="3069" y="802"/>
                  <a:pt x="2909" y="378"/>
                  <a:pt x="2618" y="47"/>
                </a:cubicBezTo>
                <a:close/>
                <a:moveTo>
                  <a:pt x="205" y="1241"/>
                </a:moveTo>
                <a:cubicBezTo>
                  <a:pt x="205" y="852"/>
                  <a:pt x="347" y="476"/>
                  <a:pt x="604" y="182"/>
                </a:cubicBezTo>
                <a:cubicBezTo>
                  <a:pt x="642" y="139"/>
                  <a:pt x="638" y="75"/>
                  <a:pt x="595" y="37"/>
                </a:cubicBezTo>
                <a:cubicBezTo>
                  <a:pt x="552" y="0"/>
                  <a:pt x="488" y="4"/>
                  <a:pt x="451" y="47"/>
                </a:cubicBezTo>
                <a:cubicBezTo>
                  <a:pt x="160" y="378"/>
                  <a:pt x="0" y="802"/>
                  <a:pt x="0" y="1241"/>
                </a:cubicBezTo>
                <a:cubicBezTo>
                  <a:pt x="0" y="1679"/>
                  <a:pt x="160" y="2103"/>
                  <a:pt x="451" y="2435"/>
                </a:cubicBezTo>
                <a:cubicBezTo>
                  <a:pt x="471" y="2458"/>
                  <a:pt x="499" y="2470"/>
                  <a:pt x="528" y="2470"/>
                </a:cubicBezTo>
                <a:cubicBezTo>
                  <a:pt x="552" y="2470"/>
                  <a:pt x="576" y="2461"/>
                  <a:pt x="595" y="2444"/>
                </a:cubicBezTo>
                <a:cubicBezTo>
                  <a:pt x="638" y="2407"/>
                  <a:pt x="642" y="2342"/>
                  <a:pt x="605" y="2300"/>
                </a:cubicBezTo>
                <a:cubicBezTo>
                  <a:pt x="347" y="2006"/>
                  <a:pt x="205" y="1629"/>
                  <a:pt x="205" y="1241"/>
                </a:cubicBezTo>
                <a:close/>
                <a:moveTo>
                  <a:pt x="1539" y="524"/>
                </a:moveTo>
                <a:cubicBezTo>
                  <a:pt x="1144" y="524"/>
                  <a:pt x="823" y="845"/>
                  <a:pt x="823" y="1241"/>
                </a:cubicBezTo>
                <a:cubicBezTo>
                  <a:pt x="823" y="1443"/>
                  <a:pt x="910" y="1638"/>
                  <a:pt x="1062" y="1774"/>
                </a:cubicBezTo>
                <a:cubicBezTo>
                  <a:pt x="1104" y="1812"/>
                  <a:pt x="1168" y="1808"/>
                  <a:pt x="1206" y="1766"/>
                </a:cubicBezTo>
                <a:cubicBezTo>
                  <a:pt x="1244" y="1724"/>
                  <a:pt x="1240" y="1659"/>
                  <a:pt x="1198" y="1621"/>
                </a:cubicBezTo>
                <a:cubicBezTo>
                  <a:pt x="1090" y="1524"/>
                  <a:pt x="1028" y="1385"/>
                  <a:pt x="1028" y="1241"/>
                </a:cubicBezTo>
                <a:cubicBezTo>
                  <a:pt x="1028" y="958"/>
                  <a:pt x="1257" y="729"/>
                  <a:pt x="1540" y="729"/>
                </a:cubicBezTo>
                <a:cubicBezTo>
                  <a:pt x="1822" y="729"/>
                  <a:pt x="2052" y="958"/>
                  <a:pt x="2052" y="1241"/>
                </a:cubicBezTo>
                <a:cubicBezTo>
                  <a:pt x="2052" y="1523"/>
                  <a:pt x="1822" y="1753"/>
                  <a:pt x="1540" y="1753"/>
                </a:cubicBezTo>
                <a:cubicBezTo>
                  <a:pt x="1504" y="1753"/>
                  <a:pt x="1504" y="1753"/>
                  <a:pt x="1504" y="1753"/>
                </a:cubicBezTo>
                <a:cubicBezTo>
                  <a:pt x="1460" y="1753"/>
                  <a:pt x="1422" y="1780"/>
                  <a:pt x="1407" y="1821"/>
                </a:cubicBezTo>
                <a:cubicBezTo>
                  <a:pt x="1383" y="1891"/>
                  <a:pt x="1344" y="1953"/>
                  <a:pt x="1291" y="2007"/>
                </a:cubicBezTo>
                <a:cubicBezTo>
                  <a:pt x="1252" y="2047"/>
                  <a:pt x="1253" y="2112"/>
                  <a:pt x="1293" y="2152"/>
                </a:cubicBezTo>
                <a:cubicBezTo>
                  <a:pt x="1313" y="2170"/>
                  <a:pt x="1338" y="2181"/>
                  <a:pt x="1365" y="2181"/>
                </a:cubicBezTo>
                <a:cubicBezTo>
                  <a:pt x="1392" y="2181"/>
                  <a:pt x="1418" y="2170"/>
                  <a:pt x="1438" y="2150"/>
                </a:cubicBezTo>
                <a:cubicBezTo>
                  <a:pt x="1494" y="2092"/>
                  <a:pt x="1539" y="2028"/>
                  <a:pt x="1573" y="1957"/>
                </a:cubicBezTo>
                <a:cubicBezTo>
                  <a:pt x="1953" y="1939"/>
                  <a:pt x="2256" y="1625"/>
                  <a:pt x="2256" y="1241"/>
                </a:cubicBezTo>
                <a:cubicBezTo>
                  <a:pt x="2256" y="845"/>
                  <a:pt x="1935" y="524"/>
                  <a:pt x="1539" y="524"/>
                </a:cubicBezTo>
                <a:close/>
                <a:moveTo>
                  <a:pt x="1539" y="524"/>
                </a:moveTo>
                <a:cubicBezTo>
                  <a:pt x="1539" y="524"/>
                  <a:pt x="1539" y="524"/>
                  <a:pt x="1539" y="524"/>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mph" presetID="8" presetSubtype="0">
                                  <p:stCondLst>
                                    <p:cond delay="0"/>
                                  </p:stCondLst>
                                  <p:childTnLst>
                                    <p:animRot by="-21600000">
                                      <p:cBhvr>
                                        <p:cTn dur="1500" fill="hold"/>
                                        <p:tgtEl>
                                          <p:spTgt spid="169"/>
                                        </p:tgtEl>
                                        <p:attrNameLst>
                                          <p:attrName>r</p:attrName>
                                        </p:attrNameLst>
                                      </p:cBhvr>
                                    </p:animRot>
                                  </p:childTnLst>
                                </p:cTn>
                              </p:par>
                              <p:par>
                                <p:cTn fill="hold" nodeType="withEffect" presetClass="entr" presetID="1" presetSubtype="0">
                                  <p:stCondLst>
                                    <p:cond delay="25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mph" presetID="8" presetSubtype="0">
                                  <p:stCondLst>
                                    <p:cond delay="250"/>
                                  </p:stCondLst>
                                  <p:childTnLst>
                                    <p:animRot by="-21600000">
                                      <p:cBhvr>
                                        <p:cTn dur="1500" fill="hold"/>
                                        <p:tgtEl>
                                          <p:spTgt spid="166"/>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250"/>
                                        <p:tgtEl>
                                          <p:spTgt spid="15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750"/>
                                        <p:tgtEl>
                                          <p:spTgt spid="165"/>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750"/>
                                        <p:tgtEl>
                                          <p:spTgt spid="151"/>
                                        </p:tgtEl>
                                      </p:cBhvr>
                                    </p:animEffect>
                                  </p:childTnLst>
                                </p:cTn>
                              </p:par>
                            </p:childTnLst>
                          </p:cTn>
                        </p:par>
                        <p:par>
                          <p:cTn fill="hold">
                            <p:stCondLst>
                              <p:cond delay="3000"/>
                            </p:stCondLst>
                            <p:childTnLst>
                              <p:par>
                                <p:cTn fill="hold" nodeType="afterEffect" presetClass="entr" presetID="10" presetSubtype="0">
                                  <p:stCondLst>
                                    <p:cond delay="1250"/>
                                  </p:stCondLst>
                                  <p:childTnLst>
                                    <p:set>
                                      <p:cBhvr>
                                        <p:cTn dur="1" fill="hold">
                                          <p:stCondLst>
                                            <p:cond delay="0"/>
                                          </p:stCondLst>
                                        </p:cTn>
                                        <p:tgtEl>
                                          <p:spTgt spid="152"/>
                                        </p:tgtEl>
                                        <p:attrNameLst>
                                          <p:attrName>style.visibility</p:attrName>
                                        </p:attrNameLst>
                                      </p:cBhvr>
                                      <p:to>
                                        <p:strVal val="visible"/>
                                      </p:to>
                                    </p:set>
                                    <p:animEffect filter="fade" transition="in">
                                      <p:cBhvr>
                                        <p:cTn dur="750"/>
                                        <p:tgtEl>
                                          <p:spTgt spid="152"/>
                                        </p:tgtEl>
                                      </p:cBhvr>
                                    </p:animEffect>
                                  </p:childTnLst>
                                </p:cTn>
                              </p:par>
                            </p:childTnLst>
                          </p:cTn>
                        </p:par>
                        <p:par>
                          <p:cTn fill="hold">
                            <p:stCondLst>
                              <p:cond delay="3750"/>
                            </p:stCondLst>
                            <p:childTnLst>
                              <p:par>
                                <p:cTn fill="hold" nodeType="afterEffect" presetClass="entr" presetID="10" presetSubtype="0">
                                  <p:stCondLst>
                                    <p:cond delay="1250"/>
                                  </p:stCondLst>
                                  <p:childTnLst>
                                    <p:set>
                                      <p:cBhvr>
                                        <p:cTn dur="1" fill="hold">
                                          <p:stCondLst>
                                            <p:cond delay="0"/>
                                          </p:stCondLst>
                                        </p:cTn>
                                        <p:tgtEl>
                                          <p:spTgt spid="154"/>
                                        </p:tgtEl>
                                        <p:attrNameLst>
                                          <p:attrName>style.visibility</p:attrName>
                                        </p:attrNameLst>
                                      </p:cBhvr>
                                      <p:to>
                                        <p:strVal val="visible"/>
                                      </p:to>
                                    </p:set>
                                    <p:animEffect filter="fade" transition="in">
                                      <p:cBhvr>
                                        <p:cTn dur="750"/>
                                        <p:tgtEl>
                                          <p:spTgt spid="154"/>
                                        </p:tgtEl>
                                      </p:cBhvr>
                                    </p:animEffect>
                                  </p:childTnLst>
                                </p:cTn>
                              </p:par>
                            </p:childTnLst>
                          </p:cTn>
                        </p:par>
                        <p:par>
                          <p:cTn fill="hold">
                            <p:stCondLst>
                              <p:cond delay="4500"/>
                            </p:stCondLst>
                            <p:childTnLst>
                              <p:par>
                                <p:cTn fill="hold" nodeType="afterEffect" presetClass="entr" presetID="10" presetSubtype="0">
                                  <p:stCondLst>
                                    <p:cond delay="1250"/>
                                  </p:stCondLst>
                                  <p:childTnLst>
                                    <p:set>
                                      <p:cBhvr>
                                        <p:cTn dur="1" fill="hold">
                                          <p:stCondLst>
                                            <p:cond delay="0"/>
                                          </p:stCondLst>
                                        </p:cTn>
                                        <p:tgtEl>
                                          <p:spTgt spid="155"/>
                                        </p:tgtEl>
                                        <p:attrNameLst>
                                          <p:attrName>style.visibility</p:attrName>
                                        </p:attrNameLst>
                                      </p:cBhvr>
                                      <p:to>
                                        <p:strVal val="visible"/>
                                      </p:to>
                                    </p:set>
                                    <p:animEffect filter="fade" transition="in">
                                      <p:cBhvr>
                                        <p:cTn dur="750"/>
                                        <p:tgtEl>
                                          <p:spTgt spid="155"/>
                                        </p:tgtEl>
                                      </p:cBhvr>
                                    </p:animEffect>
                                  </p:childTnLst>
                                </p:cTn>
                              </p:par>
                            </p:childTnLst>
                          </p:cTn>
                        </p:par>
                        <p:par>
                          <p:cTn fill="hold">
                            <p:stCondLst>
                              <p:cond delay="5250"/>
                            </p:stCondLst>
                            <p:childTnLst>
                              <p:par>
                                <p:cTn fill="hold" nodeType="afterEffect" presetClass="entr" presetID="10" presetSubtype="0">
                                  <p:stCondLst>
                                    <p:cond delay="1250"/>
                                  </p:stCondLst>
                                  <p:childTnLst>
                                    <p:set>
                                      <p:cBhvr>
                                        <p:cTn dur="1" fill="hold">
                                          <p:stCondLst>
                                            <p:cond delay="0"/>
                                          </p:stCondLst>
                                        </p:cTn>
                                        <p:tgtEl>
                                          <p:spTgt spid="153"/>
                                        </p:tgtEl>
                                        <p:attrNameLst>
                                          <p:attrName>style.visibility</p:attrName>
                                        </p:attrNameLst>
                                      </p:cBhvr>
                                      <p:to>
                                        <p:strVal val="visible"/>
                                      </p:to>
                                    </p:set>
                                    <p:animEffect filter="fade" transition="in">
                                      <p:cBhvr>
                                        <p:cTn dur="750"/>
                                        <p:tgtEl>
                                          <p:spTgt spid="153"/>
                                        </p:tgtEl>
                                      </p:cBhvr>
                                    </p:animEffect>
                                  </p:childTnLst>
                                </p:cTn>
                              </p:par>
                            </p:childTnLst>
                          </p:cTn>
                        </p:par>
                        <p:par>
                          <p:cTn fill="hold">
                            <p:stCondLst>
                              <p:cond delay="6000"/>
                            </p:stCondLst>
                            <p:childTnLst>
                              <p:par>
                                <p:cTn fill="hold" nodeType="afterEffect" presetClass="entr" presetID="23" presetSubtype="16">
                                  <p:stCondLst>
                                    <p:cond delay="175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750"/>
                                        <p:tgtEl>
                                          <p:spTgt spid="156"/>
                                        </p:tgtEl>
                                        <p:attrNameLst>
                                          <p:attrName>ppt_w</p:attrName>
                                        </p:attrNameLst>
                                      </p:cBhvr>
                                      <p:tavLst>
                                        <p:tav fmla="" tm="0">
                                          <p:val>
                                            <p:strVal val="0"/>
                                          </p:val>
                                        </p:tav>
                                        <p:tav fmla="" tm="100000">
                                          <p:val>
                                            <p:strVal val="#ppt_w"/>
                                          </p:val>
                                        </p:tav>
                                      </p:tavLst>
                                    </p:anim>
                                    <p:anim calcmode="lin" valueType="num">
                                      <p:cBhvr additive="base">
                                        <p:cTn dur="750"/>
                                        <p:tgtEl>
                                          <p:spTgt spid="15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750"/>
                                  </p:stCondLst>
                                  <p:childTnLst>
                                    <p:set>
                                      <p:cBhvr>
                                        <p:cTn dur="1" fill="hold">
                                          <p:stCondLst>
                                            <p:cond delay="0"/>
                                          </p:stCondLst>
                                        </p:cTn>
                                        <p:tgtEl>
                                          <p:spTgt spid="163"/>
                                        </p:tgtEl>
                                        <p:attrNameLst>
                                          <p:attrName>style.visibility</p:attrName>
                                        </p:attrNameLst>
                                      </p:cBhvr>
                                      <p:to>
                                        <p:strVal val="visible"/>
                                      </p:to>
                                    </p:set>
                                    <p:animEffect filter="fade" transition="in">
                                      <p:cBhvr>
                                        <p:cTn dur="750"/>
                                        <p:tgtEl>
                                          <p:spTgt spid="163"/>
                                        </p:tgtEl>
                                      </p:cBhvr>
                                    </p:animEffect>
                                  </p:childTnLst>
                                </p:cTn>
                              </p:par>
                            </p:childTnLst>
                          </p:cTn>
                        </p:par>
                        <p:par>
                          <p:cTn fill="hold">
                            <p:stCondLst>
                              <p:cond delay="6750"/>
                            </p:stCondLst>
                            <p:childTnLst>
                              <p:par>
                                <p:cTn fill="hold" nodeType="afterEffect" presetClass="entr" presetID="10" presetSubtype="0">
                                  <p:stCondLst>
                                    <p:cond delay="1750"/>
                                  </p:stCondLst>
                                  <p:childTnLst>
                                    <p:set>
                                      <p:cBhvr>
                                        <p:cTn dur="1" fill="hold">
                                          <p:stCondLst>
                                            <p:cond delay="0"/>
                                          </p:stCondLst>
                                        </p:cTn>
                                        <p:tgtEl>
                                          <p:spTgt spid="161"/>
                                        </p:tgtEl>
                                        <p:attrNameLst>
                                          <p:attrName>style.visibility</p:attrName>
                                        </p:attrNameLst>
                                      </p:cBhvr>
                                      <p:to>
                                        <p:strVal val="visible"/>
                                      </p:to>
                                    </p:set>
                                    <p:animEffect filter="fade" transition="in">
                                      <p:cBhvr>
                                        <p:cTn dur="750"/>
                                        <p:tgtEl>
                                          <p:spTgt spid="161"/>
                                        </p:tgtEl>
                                      </p:cBhvr>
                                    </p:animEffect>
                                  </p:childTnLst>
                                </p:cTn>
                              </p:par>
                            </p:childTnLst>
                          </p:cTn>
                        </p:par>
                        <p:par>
                          <p:cTn fill="hold">
                            <p:stCondLst>
                              <p:cond delay="7500"/>
                            </p:stCondLst>
                            <p:childTnLst>
                              <p:par>
                                <p:cTn fill="hold" nodeType="afterEffect" presetClass="entr" presetID="10" presetSubtype="0">
                                  <p:stCondLst>
                                    <p:cond delay="1750"/>
                                  </p:stCondLst>
                                  <p:childTnLst>
                                    <p:set>
                                      <p:cBhvr>
                                        <p:cTn dur="1" fill="hold">
                                          <p:stCondLst>
                                            <p:cond delay="0"/>
                                          </p:stCondLst>
                                        </p:cTn>
                                        <p:tgtEl>
                                          <p:spTgt spid="157"/>
                                        </p:tgtEl>
                                        <p:attrNameLst>
                                          <p:attrName>style.visibility</p:attrName>
                                        </p:attrNameLst>
                                      </p:cBhvr>
                                      <p:to>
                                        <p:strVal val="visible"/>
                                      </p:to>
                                    </p:set>
                                    <p:animEffect filter="fade" transition="in">
                                      <p:cBhvr>
                                        <p:cTn dur="750"/>
                                        <p:tgtEl>
                                          <p:spTgt spid="157"/>
                                        </p:tgtEl>
                                      </p:cBhvr>
                                    </p:animEffect>
                                  </p:childTnLst>
                                </p:cTn>
                              </p:par>
                            </p:childTnLst>
                          </p:cTn>
                        </p:par>
                        <p:par>
                          <p:cTn fill="hold">
                            <p:stCondLst>
                              <p:cond delay="8250"/>
                            </p:stCondLst>
                            <p:childTnLst>
                              <p:par>
                                <p:cTn fill="hold" nodeType="afterEffect" presetClass="entr" presetID="10" presetSubtype="0">
                                  <p:stCondLst>
                                    <p:cond delay="1750"/>
                                  </p:stCondLst>
                                  <p:childTnLst>
                                    <p:set>
                                      <p:cBhvr>
                                        <p:cTn dur="1" fill="hold">
                                          <p:stCondLst>
                                            <p:cond delay="0"/>
                                          </p:stCondLst>
                                        </p:cTn>
                                        <p:tgtEl>
                                          <p:spTgt spid="159"/>
                                        </p:tgtEl>
                                        <p:attrNameLst>
                                          <p:attrName>style.visibility</p:attrName>
                                        </p:attrNameLst>
                                      </p:cBhvr>
                                      <p:to>
                                        <p:strVal val="visible"/>
                                      </p:to>
                                    </p:set>
                                    <p:animEffect filter="fade" transition="in">
                                      <p:cBhvr>
                                        <p:cTn dur="750"/>
                                        <p:tgtEl>
                                          <p:spTgt spid="159"/>
                                        </p:tgtEl>
                                      </p:cBhvr>
                                    </p:animEffect>
                                  </p:childTnLst>
                                </p:cTn>
                              </p:par>
                            </p:childTnLst>
                          </p:cTn>
                        </p:par>
                        <p:par>
                          <p:cTn fill="hold">
                            <p:stCondLst>
                              <p:cond delay="9000"/>
                            </p:stCondLst>
                            <p:childTnLst>
                              <p:par>
                                <p:cTn fill="hold" nodeType="afterEffect" presetClass="entr" presetID="10" presetSubtype="0">
                                  <p:stCondLst>
                                    <p:cond delay="2000"/>
                                  </p:stCondLst>
                                  <p:childTnLst>
                                    <p:set>
                                      <p:cBhvr>
                                        <p:cTn dur="1" fill="hold">
                                          <p:stCondLst>
                                            <p:cond delay="0"/>
                                          </p:stCondLst>
                                        </p:cTn>
                                        <p:tgtEl>
                                          <p:spTgt spid="158"/>
                                        </p:tgtEl>
                                        <p:attrNameLst>
                                          <p:attrName>style.visibility</p:attrName>
                                        </p:attrNameLst>
                                      </p:cBhvr>
                                      <p:to>
                                        <p:strVal val="visible"/>
                                      </p:to>
                                    </p:set>
                                    <p:animEffect filter="fade" transition="in">
                                      <p:cBhvr>
                                        <p:cTn dur="750"/>
                                        <p:tgtEl>
                                          <p:spTgt spid="158"/>
                                        </p:tgtEl>
                                      </p:cBhvr>
                                    </p:animEffect>
                                  </p:childTnLst>
                                </p:cTn>
                              </p:par>
                              <p:par>
                                <p:cTn fill="hold" nodeType="withEffect" presetClass="entr" presetID="10" presetSubtype="0">
                                  <p:stCondLst>
                                    <p:cond delay="2000"/>
                                  </p:stCondLst>
                                  <p:childTnLst>
                                    <p:set>
                                      <p:cBhvr>
                                        <p:cTn dur="1" fill="hold">
                                          <p:stCondLst>
                                            <p:cond delay="0"/>
                                          </p:stCondLst>
                                        </p:cTn>
                                        <p:tgtEl>
                                          <p:spTgt spid="164"/>
                                        </p:tgtEl>
                                        <p:attrNameLst>
                                          <p:attrName>style.visibility</p:attrName>
                                        </p:attrNameLst>
                                      </p:cBhvr>
                                      <p:to>
                                        <p:strVal val="visible"/>
                                      </p:to>
                                    </p:set>
                                    <p:animEffect filter="fade" transition="in">
                                      <p:cBhvr>
                                        <p:cTn dur="750"/>
                                        <p:tgtEl>
                                          <p:spTgt spid="164"/>
                                        </p:tgtEl>
                                      </p:cBhvr>
                                    </p:animEffect>
                                  </p:childTnLst>
                                </p:cTn>
                              </p:par>
                              <p:par>
                                <p:cTn fill="hold" nodeType="withEffect" presetClass="entr" presetID="10" presetSubtype="0">
                                  <p:stCondLst>
                                    <p:cond delay="2000"/>
                                  </p:stCondLst>
                                  <p:childTnLst>
                                    <p:set>
                                      <p:cBhvr>
                                        <p:cTn dur="1" fill="hold">
                                          <p:stCondLst>
                                            <p:cond delay="0"/>
                                          </p:stCondLst>
                                        </p:cTn>
                                        <p:tgtEl>
                                          <p:spTgt spid="162"/>
                                        </p:tgtEl>
                                        <p:attrNameLst>
                                          <p:attrName>style.visibility</p:attrName>
                                        </p:attrNameLst>
                                      </p:cBhvr>
                                      <p:to>
                                        <p:strVal val="visible"/>
                                      </p:to>
                                    </p:set>
                                    <p:animEffect filter="fade" transition="in">
                                      <p:cBhvr>
                                        <p:cTn dur="750"/>
                                        <p:tgtEl>
                                          <p:spTgt spid="162"/>
                                        </p:tgtEl>
                                      </p:cBhvr>
                                    </p:animEffect>
                                  </p:childTnLst>
                                </p:cTn>
                              </p:par>
                              <p:par>
                                <p:cTn fill="hold" nodeType="withEffect" presetClass="entr" presetID="10" presetSubtype="0">
                                  <p:stCondLst>
                                    <p:cond delay="2000"/>
                                  </p:stCondLst>
                                  <p:childTnLst>
                                    <p:set>
                                      <p:cBhvr>
                                        <p:cTn dur="1" fill="hold">
                                          <p:stCondLst>
                                            <p:cond delay="0"/>
                                          </p:stCondLst>
                                        </p:cTn>
                                        <p:tgtEl>
                                          <p:spTgt spid="160"/>
                                        </p:tgtEl>
                                        <p:attrNameLst>
                                          <p:attrName>style.visibility</p:attrName>
                                        </p:attrNameLst>
                                      </p:cBhvr>
                                      <p:to>
                                        <p:strVal val="visible"/>
                                      </p:to>
                                    </p:set>
                                    <p:animEffect filter="fade" transition="in">
                                      <p:cBhvr>
                                        <p:cTn dur="750"/>
                                        <p:tgtEl>
                                          <p:spTgt spid="160"/>
                                        </p:tgtEl>
                                      </p:cBhvr>
                                    </p:animEffect>
                                  </p:childTnLst>
                                </p:cTn>
                              </p:par>
                              <p:par>
                                <p:cTn fill="hold" nodeType="withEffect" presetClass="entr" presetID="23" presetSubtype="16">
                                  <p:stCondLst>
                                    <p:cond delay="75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750"/>
                                        <p:tgtEl>
                                          <p:spTgt spid="172"/>
                                        </p:tgtEl>
                                        <p:attrNameLst>
                                          <p:attrName>ppt_w</p:attrName>
                                        </p:attrNameLst>
                                      </p:cBhvr>
                                      <p:tavLst>
                                        <p:tav fmla="" tm="0">
                                          <p:val>
                                            <p:strVal val="0"/>
                                          </p:val>
                                        </p:tav>
                                        <p:tav fmla="" tm="100000">
                                          <p:val>
                                            <p:strVal val="#ppt_w"/>
                                          </p:val>
                                        </p:tav>
                                      </p:tavLst>
                                    </p:anim>
                                    <p:anim calcmode="lin" valueType="num">
                                      <p:cBhvr additive="base">
                                        <p:cTn dur="750"/>
                                        <p:tgtEl>
                                          <p:spTgt spid="1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750"/>
                                        <p:tgtEl>
                                          <p:spTgt spid="173"/>
                                        </p:tgtEl>
                                        <p:attrNameLst>
                                          <p:attrName>ppt_w</p:attrName>
                                        </p:attrNameLst>
                                      </p:cBhvr>
                                      <p:tavLst>
                                        <p:tav fmla="" tm="0">
                                          <p:val>
                                            <p:strVal val="0"/>
                                          </p:val>
                                        </p:tav>
                                        <p:tav fmla="" tm="100000">
                                          <p:val>
                                            <p:strVal val="#ppt_w"/>
                                          </p:val>
                                        </p:tav>
                                      </p:tavLst>
                                    </p:anim>
                                    <p:anim calcmode="lin" valueType="num">
                                      <p:cBhvr additive="base">
                                        <p:cTn dur="750"/>
                                        <p:tgtEl>
                                          <p:spTgt spid="1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750"/>
                                        <p:tgtEl>
                                          <p:spTgt spid="174"/>
                                        </p:tgtEl>
                                        <p:attrNameLst>
                                          <p:attrName>ppt_w</p:attrName>
                                        </p:attrNameLst>
                                      </p:cBhvr>
                                      <p:tavLst>
                                        <p:tav fmla="" tm="0">
                                          <p:val>
                                            <p:strVal val="0"/>
                                          </p:val>
                                        </p:tav>
                                        <p:tav fmla="" tm="100000">
                                          <p:val>
                                            <p:strVal val="#ppt_w"/>
                                          </p:val>
                                        </p:tav>
                                      </p:tavLst>
                                    </p:anim>
                                    <p:anim calcmode="lin" valueType="num">
                                      <p:cBhvr additive="base">
                                        <p:cTn dur="750"/>
                                        <p:tgtEl>
                                          <p:spTgt spid="1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79" name="Google Shape;179;p5"/>
          <p:cNvSpPr/>
          <p:nvPr/>
        </p:nvSpPr>
        <p:spPr>
          <a:xfrm>
            <a:off x="5153717" y="0"/>
            <a:ext cx="7038283" cy="6858000"/>
          </a:xfrm>
          <a:custGeom>
            <a:rect b="b" l="l" r="r" t="t"/>
            <a:pathLst>
              <a:path extrusionOk="0" h="6858000" w="7038283">
                <a:moveTo>
                  <a:pt x="1879572" y="0"/>
                </a:moveTo>
                <a:lnTo>
                  <a:pt x="2309293" y="0"/>
                </a:lnTo>
                <a:lnTo>
                  <a:pt x="3994150" y="0"/>
                </a:lnTo>
                <a:lnTo>
                  <a:pt x="7038283" y="0"/>
                </a:lnTo>
                <a:lnTo>
                  <a:pt x="7038283" y="6858000"/>
                </a:lnTo>
                <a:lnTo>
                  <a:pt x="3994150" y="6858000"/>
                </a:lnTo>
                <a:lnTo>
                  <a:pt x="2309293" y="6858000"/>
                </a:lnTo>
                <a:lnTo>
                  <a:pt x="0" y="685800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80" name="Google Shape;180;p5"/>
          <p:cNvSpPr/>
          <p:nvPr/>
        </p:nvSpPr>
        <p:spPr>
          <a:xfrm>
            <a:off x="4457671" y="134687"/>
            <a:ext cx="2993833" cy="754374"/>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lang="en-US" sz="3600">
                <a:solidFill>
                  <a:srgbClr val="3F3F3F"/>
                </a:solidFill>
                <a:latin typeface="Arial"/>
                <a:ea typeface="Arial"/>
                <a:cs typeface="Arial"/>
                <a:sym typeface="Arial"/>
              </a:rPr>
              <a:t>DATA SOURCES</a:t>
            </a:r>
            <a:endParaRPr sz="3600">
              <a:solidFill>
                <a:srgbClr val="3F3F3F"/>
              </a:solidFill>
              <a:latin typeface="Arial"/>
              <a:ea typeface="Arial"/>
              <a:cs typeface="Arial"/>
              <a:sym typeface="Arial"/>
            </a:endParaRPr>
          </a:p>
        </p:txBody>
      </p:sp>
      <p:pic>
        <p:nvPicPr>
          <p:cNvPr id="181" name="Google Shape;181;p5"/>
          <p:cNvPicPr preferRelativeResize="0"/>
          <p:nvPr/>
        </p:nvPicPr>
        <p:blipFill rotWithShape="1">
          <a:blip r:embed="rId3">
            <a:alphaModFix/>
          </a:blip>
          <a:srcRect b="0" l="0" r="0" t="0"/>
          <a:stretch/>
        </p:blipFill>
        <p:spPr>
          <a:xfrm>
            <a:off x="231114" y="1023747"/>
            <a:ext cx="7778024" cy="4593754"/>
          </a:xfrm>
          <a:prstGeom prst="rect">
            <a:avLst/>
          </a:prstGeom>
          <a:noFill/>
          <a:ln>
            <a:noFill/>
          </a:ln>
        </p:spPr>
      </p:pic>
      <p:sp>
        <p:nvSpPr>
          <p:cNvPr id="182" name="Google Shape;182;p5"/>
          <p:cNvSpPr/>
          <p:nvPr/>
        </p:nvSpPr>
        <p:spPr>
          <a:xfrm>
            <a:off x="3356517" y="5138742"/>
            <a:ext cx="3918858" cy="529771"/>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id="183" name="Google Shape;183;p5"/>
          <p:cNvPicPr preferRelativeResize="0"/>
          <p:nvPr/>
        </p:nvPicPr>
        <p:blipFill rotWithShape="1">
          <a:blip r:embed="rId4">
            <a:alphaModFix/>
          </a:blip>
          <a:srcRect b="0" l="0" r="0" t="0"/>
          <a:stretch/>
        </p:blipFill>
        <p:spPr>
          <a:xfrm>
            <a:off x="5232400" y="2259097"/>
            <a:ext cx="7952772" cy="4702629"/>
          </a:xfrm>
          <a:prstGeom prst="rect">
            <a:avLst/>
          </a:prstGeom>
          <a:noFill/>
          <a:ln>
            <a:noFill/>
          </a:ln>
        </p:spPr>
      </p:pic>
      <p:sp>
        <p:nvSpPr>
          <p:cNvPr id="184" name="Google Shape;184;p5"/>
          <p:cNvSpPr txBox="1"/>
          <p:nvPr/>
        </p:nvSpPr>
        <p:spPr>
          <a:xfrm>
            <a:off x="111512" y="6448198"/>
            <a:ext cx="649001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Questrial"/>
                <a:ea typeface="Questrial"/>
                <a:cs typeface="Questrial"/>
                <a:sym typeface="Questrial"/>
                <a:hlinkClick r:id="rId5">
                  <a:extLst>
                    <a:ext uri="{A12FA001-AC4F-418D-AE19-62706E023703}">
                      <ahyp:hlinkClr val="tx"/>
                    </a:ext>
                  </a:extLst>
                </a:hlinkClick>
              </a:rPr>
              <a:t>https://catalog.data.gov/dataset/consumer-complaint-database</a:t>
            </a:r>
            <a:r>
              <a:rPr lang="en-US" sz="1400">
                <a:solidFill>
                  <a:schemeClr val="dk1"/>
                </a:solidFill>
                <a:latin typeface="Questrial"/>
                <a:ea typeface="Questrial"/>
                <a:cs typeface="Questrial"/>
                <a:sym typeface="Quest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750"/>
                                  </p:stCondLst>
                                  <p:childTnLst>
                                    <p:set>
                                      <p:cBhvr>
                                        <p:cTn dur="1" fill="hold">
                                          <p:stCondLst>
                                            <p:cond delay="0"/>
                                          </p:stCondLst>
                                        </p:cTn>
                                        <p:tgtEl>
                                          <p:spTgt spid="179"/>
                                        </p:tgtEl>
                                        <p:attrNameLst>
                                          <p:attrName>style.visibility</p:attrName>
                                        </p:attrNameLst>
                                      </p:cBhvr>
                                      <p:to>
                                        <p:strVal val="visible"/>
                                      </p:to>
                                    </p:set>
                                    <p:animEffect filter="fade" transition="in">
                                      <p:cBhvr>
                                        <p:cTn dur="750"/>
                                        <p:tgtEl>
                                          <p:spTgt spid="179"/>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750"/>
                                        <p:tgtEl>
                                          <p:spTgt spid="180"/>
                                        </p:tgtEl>
                                      </p:cBhvr>
                                    </p:animEffect>
                                  </p:childTnLst>
                                </p:cTn>
                              </p:par>
                            </p:childTnLst>
                          </p:cTn>
                        </p:par>
                        <p:par>
                          <p:cTn fill="hold">
                            <p:stCondLst>
                              <p:cond delay="1500"/>
                            </p:stCondLst>
                            <p:childTnLst>
                              <p:par>
                                <p:cTn fill="hold" nodeType="afterEffect" presetClass="entr" presetID="2" presetSubtype="4">
                                  <p:stCondLst>
                                    <p:cond delay="75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500"/>
                                        <p:tgtEl>
                                          <p:spTgt spid="1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89" name="Google Shape;189;p6"/>
          <p:cNvSpPr/>
          <p:nvPr/>
        </p:nvSpPr>
        <p:spPr>
          <a:xfrm>
            <a:off x="0" y="3429000"/>
            <a:ext cx="12192000" cy="3429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90" name="Google Shape;190;p6"/>
          <p:cNvPicPr preferRelativeResize="0"/>
          <p:nvPr/>
        </p:nvPicPr>
        <p:blipFill rotWithShape="1">
          <a:blip r:embed="rId3">
            <a:alphaModFix/>
          </a:blip>
          <a:srcRect b="0" l="0" r="0" t="0"/>
          <a:stretch/>
        </p:blipFill>
        <p:spPr>
          <a:xfrm>
            <a:off x="11293759" y="3429000"/>
            <a:ext cx="898241" cy="2554514"/>
          </a:xfrm>
          <a:custGeom>
            <a:rect b="b" l="l" r="r" t="t"/>
            <a:pathLst>
              <a:path extrusionOk="0" h="2554514" w="898241">
                <a:moveTo>
                  <a:pt x="0" y="0"/>
                </a:moveTo>
                <a:lnTo>
                  <a:pt x="898241" y="0"/>
                </a:lnTo>
                <a:lnTo>
                  <a:pt x="898241" y="2554514"/>
                </a:lnTo>
                <a:lnTo>
                  <a:pt x="0" y="2554514"/>
                </a:lnTo>
                <a:close/>
              </a:path>
            </a:pathLst>
          </a:cu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91" name="Google Shape;191;p6"/>
          <p:cNvSpPr txBox="1"/>
          <p:nvPr/>
        </p:nvSpPr>
        <p:spPr>
          <a:xfrm>
            <a:off x="4717077" y="3555882"/>
            <a:ext cx="2433423" cy="68082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3200">
                <a:solidFill>
                  <a:srgbClr val="3F3F3F"/>
                </a:solidFill>
                <a:latin typeface="Arial"/>
                <a:ea typeface="Arial"/>
                <a:cs typeface="Arial"/>
                <a:sym typeface="Arial"/>
              </a:rPr>
              <a:t>FLOW CHART</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92" name="Google Shape;192;p6"/>
          <p:cNvSpPr/>
          <p:nvPr/>
        </p:nvSpPr>
        <p:spPr>
          <a:xfrm>
            <a:off x="899885" y="2151743"/>
            <a:ext cx="2554514" cy="2554514"/>
          </a:xfrm>
          <a:prstGeom prst="rect">
            <a:avLst/>
          </a:prstGeom>
          <a:gradFill>
            <a:gsLst>
              <a:gs pos="0">
                <a:srgbClr val="2D2C32">
                  <a:alpha val="96862"/>
                </a:srgbClr>
              </a:gs>
              <a:gs pos="98000">
                <a:srgbClr val="2D2C32">
                  <a:alpha val="91764"/>
                </a:srgbClr>
              </a:gs>
              <a:gs pos="100000">
                <a:srgbClr val="2D2C32">
                  <a:alpha val="91764"/>
                </a:srgbClr>
              </a:gs>
            </a:gsLst>
            <a:lin ang="18900000" scaled="0"/>
          </a:gradFill>
          <a:ln>
            <a:noFill/>
          </a:ln>
          <a:effectLst>
            <a:outerShdw blurRad="850900" sx="85000" rotWithShape="0" algn="t" dir="5400000" dist="660400" sy="850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93" name="Google Shape;193;p6"/>
          <p:cNvCxnSpPr/>
          <p:nvPr/>
        </p:nvCxnSpPr>
        <p:spPr>
          <a:xfrm>
            <a:off x="4813300" y="3406770"/>
            <a:ext cx="381000" cy="0"/>
          </a:xfrm>
          <a:prstGeom prst="straightConnector1">
            <a:avLst/>
          </a:prstGeom>
          <a:noFill/>
          <a:ln cap="flat" cmpd="sng" w="63500">
            <a:solidFill>
              <a:schemeClr val="accent2"/>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94" name="Google Shape;194;p6"/>
          <p:cNvSpPr txBox="1"/>
          <p:nvPr/>
        </p:nvSpPr>
        <p:spPr>
          <a:xfrm>
            <a:off x="1401526" y="4127073"/>
            <a:ext cx="1397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Questrial"/>
                <a:ea typeface="Questrial"/>
                <a:cs typeface="Questrial"/>
                <a:sym typeface="Questrial"/>
              </a:rPr>
              <a:t>PART TWO</a:t>
            </a:r>
            <a:endParaRPr sz="14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95" name="Google Shape;195;p6"/>
          <p:cNvSpPr/>
          <p:nvPr/>
        </p:nvSpPr>
        <p:spPr>
          <a:xfrm rot="2700000">
            <a:off x="1763772" y="3048005"/>
            <a:ext cx="1201066" cy="1104637"/>
          </a:xfrm>
          <a:custGeom>
            <a:rect b="b" l="l" r="r" t="t"/>
            <a:pathLst>
              <a:path extrusionOk="0" h="1104637" w="1201066">
                <a:moveTo>
                  <a:pt x="0" y="0"/>
                </a:moveTo>
                <a:lnTo>
                  <a:pt x="1201066" y="0"/>
                </a:lnTo>
                <a:lnTo>
                  <a:pt x="1201066" y="217037"/>
                </a:lnTo>
                <a:lnTo>
                  <a:pt x="313466" y="1104637"/>
                </a:lnTo>
                <a:lnTo>
                  <a:pt x="312454" y="1047020"/>
                </a:lnTo>
                <a:lnTo>
                  <a:pt x="309087" y="956095"/>
                </a:lnTo>
                <a:lnTo>
                  <a:pt x="309087" y="828127"/>
                </a:lnTo>
                <a:lnTo>
                  <a:pt x="307403" y="698474"/>
                </a:lnTo>
                <a:lnTo>
                  <a:pt x="307403" y="560402"/>
                </a:lnTo>
                <a:lnTo>
                  <a:pt x="302352" y="464425"/>
                </a:lnTo>
                <a:lnTo>
                  <a:pt x="298984" y="356663"/>
                </a:lnTo>
                <a:lnTo>
                  <a:pt x="282146" y="248900"/>
                </a:lnTo>
                <a:lnTo>
                  <a:pt x="261941" y="181547"/>
                </a:lnTo>
                <a:lnTo>
                  <a:pt x="221530" y="124299"/>
                </a:lnTo>
                <a:lnTo>
                  <a:pt x="171015" y="83887"/>
                </a:lnTo>
                <a:lnTo>
                  <a:pt x="96928" y="40108"/>
                </a:lnTo>
                <a:close/>
              </a:path>
            </a:pathLst>
          </a:custGeom>
          <a:gradFill>
            <a:gsLst>
              <a:gs pos="0">
                <a:srgbClr val="FFFFFF">
                  <a:alpha val="67843"/>
                </a:srgbClr>
              </a:gs>
              <a:gs pos="58999">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96" name="Google Shape;196;p6"/>
          <p:cNvSpPr/>
          <p:nvPr/>
        </p:nvSpPr>
        <p:spPr>
          <a:xfrm rot="2700000">
            <a:off x="1833695" y="2736785"/>
            <a:ext cx="606167" cy="518623"/>
          </a:xfrm>
          <a:custGeom>
            <a:rect b="b" l="l" r="r" t="t"/>
            <a:pathLst>
              <a:path extrusionOk="0" h="518623" w="606167">
                <a:moveTo>
                  <a:pt x="74086" y="95977"/>
                </a:moveTo>
                <a:lnTo>
                  <a:pt x="126284" y="57249"/>
                </a:lnTo>
                <a:lnTo>
                  <a:pt x="183534" y="23573"/>
                </a:lnTo>
                <a:lnTo>
                  <a:pt x="271091" y="0"/>
                </a:lnTo>
                <a:lnTo>
                  <a:pt x="372119" y="0"/>
                </a:lnTo>
                <a:lnTo>
                  <a:pt x="434419" y="38727"/>
                </a:lnTo>
                <a:lnTo>
                  <a:pt x="513557" y="90925"/>
                </a:lnTo>
                <a:lnTo>
                  <a:pt x="562387" y="166696"/>
                </a:lnTo>
                <a:lnTo>
                  <a:pt x="585962" y="240783"/>
                </a:lnTo>
                <a:lnTo>
                  <a:pt x="606167" y="446206"/>
                </a:lnTo>
                <a:lnTo>
                  <a:pt x="599777" y="518623"/>
                </a:lnTo>
                <a:lnTo>
                  <a:pt x="127533" y="518623"/>
                </a:lnTo>
                <a:lnTo>
                  <a:pt x="65668" y="474830"/>
                </a:lnTo>
                <a:lnTo>
                  <a:pt x="28624" y="417582"/>
                </a:lnTo>
                <a:lnTo>
                  <a:pt x="0" y="341811"/>
                </a:lnTo>
                <a:lnTo>
                  <a:pt x="1683" y="266040"/>
                </a:lnTo>
                <a:lnTo>
                  <a:pt x="38727" y="141439"/>
                </a:lnTo>
                <a:close/>
              </a:path>
            </a:pathLst>
          </a:custGeom>
          <a:gradFill>
            <a:gsLst>
              <a:gs pos="0">
                <a:srgbClr val="FFFFFF">
                  <a:alpha val="67843"/>
                </a:srgbClr>
              </a:gs>
              <a:gs pos="58999">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97" name="Google Shape;197;p6"/>
          <p:cNvSpPr/>
          <p:nvPr/>
        </p:nvSpPr>
        <p:spPr>
          <a:xfrm rot="2700000">
            <a:off x="1965041" y="3346520"/>
            <a:ext cx="887600" cy="893715"/>
          </a:xfrm>
          <a:custGeom>
            <a:rect b="b" l="l" r="r" t="t"/>
            <a:pathLst>
              <a:path extrusionOk="0" h="893715" w="887600">
                <a:moveTo>
                  <a:pt x="0" y="887600"/>
                </a:moveTo>
                <a:lnTo>
                  <a:pt x="887600" y="0"/>
                </a:lnTo>
                <a:lnTo>
                  <a:pt x="887600" y="893715"/>
                </a:lnTo>
                <a:lnTo>
                  <a:pt x="107" y="893715"/>
                </a:lnTo>
                <a:close/>
              </a:path>
            </a:pathLst>
          </a:custGeom>
          <a:gradFill>
            <a:gsLst>
              <a:gs pos="0">
                <a:srgbClr val="FFFFFF">
                  <a:alpha val="67843"/>
                </a:srgbClr>
              </a:gs>
              <a:gs pos="36000">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198" name="Google Shape;198;p6"/>
          <p:cNvSpPr txBox="1"/>
          <p:nvPr/>
        </p:nvSpPr>
        <p:spPr>
          <a:xfrm>
            <a:off x="1113962" y="2396685"/>
            <a:ext cx="1997528" cy="18620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500">
                <a:solidFill>
                  <a:schemeClr val="lt1"/>
                </a:solidFill>
                <a:latin typeface="Questrial"/>
                <a:ea typeface="Questrial"/>
                <a:cs typeface="Questrial"/>
                <a:sym typeface="Questrial"/>
              </a:rPr>
              <a:t>2</a:t>
            </a:r>
            <a:endParaRPr sz="11500">
              <a:solidFill>
                <a:schemeClr val="lt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750"/>
                                        <p:tgtEl>
                                          <p:spTgt spid="192"/>
                                        </p:tgtEl>
                                      </p:cBhvr>
                                    </p:animEffect>
                                  </p:childTnLst>
                                </p:cTn>
                              </p:par>
                            </p:childTnLst>
                          </p:cTn>
                        </p:par>
                        <p:par>
                          <p:cTn fill="hold">
                            <p:stCondLst>
                              <p:cond delay="750"/>
                            </p:stCondLst>
                            <p:childTnLst>
                              <p:par>
                                <p:cTn fill="hold" nodeType="afterEffect" presetClass="entr" presetID="10" presetSubtype="0">
                                  <p:stCondLst>
                                    <p:cond delay="750"/>
                                  </p:stCondLst>
                                  <p:childTnLst>
                                    <p:set>
                                      <p:cBhvr>
                                        <p:cTn dur="1" fill="hold">
                                          <p:stCondLst>
                                            <p:cond delay="0"/>
                                          </p:stCondLst>
                                        </p:cTn>
                                        <p:tgtEl>
                                          <p:spTgt spid="194"/>
                                        </p:tgtEl>
                                        <p:attrNameLst>
                                          <p:attrName>style.visibility</p:attrName>
                                        </p:attrNameLst>
                                      </p:cBhvr>
                                      <p:to>
                                        <p:strVal val="visible"/>
                                      </p:to>
                                    </p:set>
                                    <p:animEffect filter="fade" transition="in">
                                      <p:cBhvr>
                                        <p:cTn dur="750"/>
                                        <p:tgtEl>
                                          <p:spTgt spid="19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750"/>
                                        <p:tgtEl>
                                          <p:spTgt spid="198"/>
                                        </p:tgtEl>
                                      </p:cBhvr>
                                    </p:animEffect>
                                  </p:childTnLst>
                                </p:cTn>
                              </p:par>
                            </p:childTnLst>
                          </p:cTn>
                        </p:par>
                        <p:par>
                          <p:cTn fill="hold">
                            <p:stCondLst>
                              <p:cond delay="2250"/>
                            </p:stCondLst>
                            <p:childTnLst>
                              <p:par>
                                <p:cTn fill="hold" nodeType="afterEffect" presetClass="entr" presetID="10" presetSubtype="0">
                                  <p:stCondLst>
                                    <p:cond delay="1250"/>
                                  </p:stCondLst>
                                  <p:childTnLst>
                                    <p:set>
                                      <p:cBhvr>
                                        <p:cTn dur="1" fill="hold">
                                          <p:stCondLst>
                                            <p:cond delay="0"/>
                                          </p:stCondLst>
                                        </p:cTn>
                                        <p:tgtEl>
                                          <p:spTgt spid="196"/>
                                        </p:tgtEl>
                                        <p:attrNameLst>
                                          <p:attrName>style.visibility</p:attrName>
                                        </p:attrNameLst>
                                      </p:cBhvr>
                                      <p:to>
                                        <p:strVal val="visible"/>
                                      </p:to>
                                    </p:set>
                                    <p:animEffect filter="fade" transition="in">
                                      <p:cBhvr>
                                        <p:cTn dur="750"/>
                                        <p:tgtEl>
                                          <p:spTgt spid="196"/>
                                        </p:tgtEl>
                                      </p:cBhvr>
                                    </p:animEffect>
                                  </p:childTnLst>
                                </p:cTn>
                              </p:par>
                              <p:par>
                                <p:cTn fill="hold" nodeType="withEffect" presetClass="entr" presetID="10" presetSubtype="0">
                                  <p:stCondLst>
                                    <p:cond delay="1250"/>
                                  </p:stCondLst>
                                  <p:childTnLst>
                                    <p:set>
                                      <p:cBhvr>
                                        <p:cTn dur="1" fill="hold">
                                          <p:stCondLst>
                                            <p:cond delay="0"/>
                                          </p:stCondLst>
                                        </p:cTn>
                                        <p:tgtEl>
                                          <p:spTgt spid="197"/>
                                        </p:tgtEl>
                                        <p:attrNameLst>
                                          <p:attrName>style.visibility</p:attrName>
                                        </p:attrNameLst>
                                      </p:cBhvr>
                                      <p:to>
                                        <p:strVal val="visible"/>
                                      </p:to>
                                    </p:set>
                                    <p:animEffect filter="fade" transition="in">
                                      <p:cBhvr>
                                        <p:cTn dur="750"/>
                                        <p:tgtEl>
                                          <p:spTgt spid="197"/>
                                        </p:tgtEl>
                                      </p:cBhvr>
                                    </p:animEffect>
                                  </p:childTnLst>
                                </p:cTn>
                              </p:par>
                              <p:par>
                                <p:cTn fill="hold" nodeType="withEffect" presetClass="entr" presetID="10" presetSubtype="0">
                                  <p:stCondLst>
                                    <p:cond delay="1250"/>
                                  </p:stCondLst>
                                  <p:childTnLst>
                                    <p:set>
                                      <p:cBhvr>
                                        <p:cTn dur="1" fill="hold">
                                          <p:stCondLst>
                                            <p:cond delay="0"/>
                                          </p:stCondLst>
                                        </p:cTn>
                                        <p:tgtEl>
                                          <p:spTgt spid="195"/>
                                        </p:tgtEl>
                                        <p:attrNameLst>
                                          <p:attrName>style.visibility</p:attrName>
                                        </p:attrNameLst>
                                      </p:cBhvr>
                                      <p:to>
                                        <p:strVal val="visible"/>
                                      </p:to>
                                    </p:set>
                                    <p:animEffect filter="fade" transition="in">
                                      <p:cBhvr>
                                        <p:cTn dur="75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750"/>
                                        <p:tgtEl>
                                          <p:spTgt spid="191"/>
                                        </p:tgtEl>
                                      </p:cBhvr>
                                    </p:animEffect>
                                  </p:childTnLst>
                                </p:cTn>
                              </p:par>
                            </p:childTnLst>
                          </p:cTn>
                        </p:par>
                        <p:par>
                          <p:cTn fill="hold">
                            <p:stCondLst>
                              <p:cond delay="3000"/>
                            </p:stCondLst>
                            <p:childTnLst>
                              <p:par>
                                <p:cTn fill="hold" nodeType="afterEffect" presetClass="entr" presetID="10" presetSubtype="0">
                                  <p:stCondLst>
                                    <p:cond delay="750"/>
                                  </p:stCondLst>
                                  <p:childTnLst>
                                    <p:set>
                                      <p:cBhvr>
                                        <p:cTn dur="1" fill="hold">
                                          <p:stCondLst>
                                            <p:cond delay="0"/>
                                          </p:stCondLst>
                                        </p:cTn>
                                        <p:tgtEl>
                                          <p:spTgt spid="193"/>
                                        </p:tgtEl>
                                        <p:attrNameLst>
                                          <p:attrName>style.visibility</p:attrName>
                                        </p:attrNameLst>
                                      </p:cBhvr>
                                      <p:to>
                                        <p:strVal val="visible"/>
                                      </p:to>
                                    </p:set>
                                    <p:animEffect filter="fade" transition="in">
                                      <p:cBhvr>
                                        <p:cTn dur="1250"/>
                                        <p:tgtEl>
                                          <p:spTgt spid="193"/>
                                        </p:tgtEl>
                                      </p:cBhvr>
                                    </p:animEffect>
                                  </p:childTnLst>
                                </p:cTn>
                              </p:par>
                            </p:childTnLst>
                          </p:cTn>
                        </p:par>
                        <p:par>
                          <p:cTn fill="hold">
                            <p:stCondLst>
                              <p:cond delay="4250"/>
                            </p:stCondLst>
                            <p:childTnLst>
                              <p:par>
                                <p:cTn fill="hold" nodeType="afterEffect" presetClass="entr" presetID="10" presetSubtype="0">
                                  <p:stCondLst>
                                    <p:cond delay="125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par>
                          <p:cTn fill="hold">
                            <p:stCondLst>
                              <p:cond delay="5250"/>
                            </p:stCondLst>
                            <p:childTnLst>
                              <p:par>
                                <p:cTn fill="hold" nodeType="afterEffect" presetClass="entr" presetID="10" presetSubtype="0">
                                  <p:stCondLst>
                                    <p:cond delay="750"/>
                                  </p:stCondLst>
                                  <p:childTnLst>
                                    <p:set>
                                      <p:cBhvr>
                                        <p:cTn dur="1" fill="hold">
                                          <p:stCondLst>
                                            <p:cond delay="0"/>
                                          </p:stCondLst>
                                        </p:cTn>
                                        <p:tgtEl>
                                          <p:spTgt spid="189"/>
                                        </p:tgtEl>
                                        <p:attrNameLst>
                                          <p:attrName>style.visibility</p:attrName>
                                        </p:attrNameLst>
                                      </p:cBhvr>
                                      <p:to>
                                        <p:strVal val="visible"/>
                                      </p:to>
                                    </p:set>
                                    <p:animEffect filter="fade" transition="in">
                                      <p:cBhvr>
                                        <p:cTn dur="75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03" name="Google Shape;203;p7"/>
          <p:cNvPicPr preferRelativeResize="0"/>
          <p:nvPr/>
        </p:nvPicPr>
        <p:blipFill rotWithShape="1">
          <a:blip r:embed="rId3">
            <a:alphaModFix/>
          </a:blip>
          <a:srcRect b="0" l="0" r="0" t="0"/>
          <a:stretch/>
        </p:blipFill>
        <p:spPr>
          <a:xfrm>
            <a:off x="4894675" y="2227675"/>
            <a:ext cx="2402650" cy="2402650"/>
          </a:xfrm>
          <a:custGeom>
            <a:rect b="b" l="l" r="r" t="t"/>
            <a:pathLst>
              <a:path extrusionOk="0" h="2402650" w="2402650">
                <a:moveTo>
                  <a:pt x="0" y="0"/>
                </a:moveTo>
                <a:lnTo>
                  <a:pt x="2402650" y="0"/>
                </a:lnTo>
                <a:lnTo>
                  <a:pt x="2402650" y="2402650"/>
                </a:lnTo>
                <a:lnTo>
                  <a:pt x="0" y="2402650"/>
                </a:lnTo>
                <a:close/>
              </a:path>
            </a:pathLst>
          </a:cu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04" name="Google Shape;204;p7"/>
          <p:cNvSpPr/>
          <p:nvPr/>
        </p:nvSpPr>
        <p:spPr>
          <a:xfrm>
            <a:off x="5092700" y="2425700"/>
            <a:ext cx="2006600" cy="2006600"/>
          </a:xfrm>
          <a:prstGeom prst="rect">
            <a:avLst/>
          </a:prstGeom>
          <a:solidFill>
            <a:schemeClr val="lt1">
              <a:alpha val="94901"/>
            </a:schemeClr>
          </a:solidFill>
          <a:ln>
            <a:noFill/>
          </a:ln>
          <a:effectLst>
            <a:outerShdw blurRad="12700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05" name="Google Shape;205;p7"/>
          <p:cNvSpPr/>
          <p:nvPr/>
        </p:nvSpPr>
        <p:spPr>
          <a:xfrm>
            <a:off x="3776454" y="4214372"/>
            <a:ext cx="161029" cy="161029"/>
          </a:xfrm>
          <a:prstGeom prst="ellipse">
            <a:avLst/>
          </a:prstGeom>
          <a:solidFill>
            <a:srgbClr val="9090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06" name="Google Shape;206;p7"/>
          <p:cNvSpPr/>
          <p:nvPr/>
        </p:nvSpPr>
        <p:spPr>
          <a:xfrm>
            <a:off x="3618936" y="3167214"/>
            <a:ext cx="157518" cy="1575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07" name="Google Shape;207;p7"/>
          <p:cNvSpPr txBox="1"/>
          <p:nvPr/>
        </p:nvSpPr>
        <p:spPr>
          <a:xfrm>
            <a:off x="2367279" y="2890868"/>
            <a:ext cx="180470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F3F3F"/>
                </a:solidFill>
                <a:latin typeface="Questrial"/>
                <a:ea typeface="Questrial"/>
                <a:cs typeface="Questrial"/>
                <a:sym typeface="Questrial"/>
              </a:rPr>
              <a:t>Beginning</a:t>
            </a:r>
            <a:endParaRPr sz="2400">
              <a:solidFill>
                <a:srgbClr val="3F3F3F"/>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08" name="Google Shape;208;p7"/>
          <p:cNvSpPr/>
          <p:nvPr/>
        </p:nvSpPr>
        <p:spPr>
          <a:xfrm>
            <a:off x="4735946" y="5397830"/>
            <a:ext cx="161029" cy="161029"/>
          </a:xfrm>
          <a:prstGeom prst="ellipse">
            <a:avLst/>
          </a:prstGeom>
          <a:solidFill>
            <a:srgbClr val="9090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09" name="Google Shape;209;p7"/>
          <p:cNvSpPr/>
          <p:nvPr/>
        </p:nvSpPr>
        <p:spPr>
          <a:xfrm>
            <a:off x="7295660" y="5397830"/>
            <a:ext cx="161029" cy="161029"/>
          </a:xfrm>
          <a:prstGeom prst="ellipse">
            <a:avLst/>
          </a:prstGeom>
          <a:solidFill>
            <a:srgbClr val="9090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10" name="Google Shape;210;p7"/>
          <p:cNvSpPr/>
          <p:nvPr/>
        </p:nvSpPr>
        <p:spPr>
          <a:xfrm>
            <a:off x="8251010" y="4215718"/>
            <a:ext cx="161029" cy="161029"/>
          </a:xfrm>
          <a:prstGeom prst="ellipse">
            <a:avLst/>
          </a:prstGeom>
          <a:solidFill>
            <a:srgbClr val="9090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11" name="Google Shape;211;p7"/>
          <p:cNvSpPr/>
          <p:nvPr/>
        </p:nvSpPr>
        <p:spPr>
          <a:xfrm>
            <a:off x="8371519" y="2950962"/>
            <a:ext cx="161029" cy="161029"/>
          </a:xfrm>
          <a:prstGeom prst="ellipse">
            <a:avLst/>
          </a:prstGeom>
          <a:solidFill>
            <a:srgbClr val="9090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12" name="Google Shape;212;p7"/>
          <p:cNvSpPr/>
          <p:nvPr/>
        </p:nvSpPr>
        <p:spPr>
          <a:xfrm>
            <a:off x="7800868" y="1766259"/>
            <a:ext cx="161029" cy="161029"/>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13" name="Google Shape;213;p7"/>
          <p:cNvSpPr/>
          <p:nvPr/>
        </p:nvSpPr>
        <p:spPr>
          <a:xfrm>
            <a:off x="326129" y="301392"/>
            <a:ext cx="2450147" cy="68082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3200">
                <a:solidFill>
                  <a:srgbClr val="3F3F3F"/>
                </a:solidFill>
                <a:latin typeface="Arial"/>
                <a:ea typeface="Arial"/>
                <a:cs typeface="Arial"/>
                <a:sym typeface="Arial"/>
              </a:rPr>
              <a:t>PROCESS</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14" name="Google Shape;214;p7"/>
          <p:cNvSpPr txBox="1"/>
          <p:nvPr/>
        </p:nvSpPr>
        <p:spPr>
          <a:xfrm>
            <a:off x="2913811" y="4038653"/>
            <a:ext cx="7112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3F3F3F"/>
                </a:solidFill>
                <a:latin typeface="Questrial"/>
                <a:ea typeface="Questrial"/>
                <a:cs typeface="Questrial"/>
                <a:sym typeface="Questrial"/>
              </a:rPr>
              <a:t>01</a:t>
            </a:r>
            <a:endParaRPr sz="2400">
              <a:solidFill>
                <a:srgbClr val="3F3F3F"/>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15" name="Google Shape;215;p7"/>
          <p:cNvCxnSpPr/>
          <p:nvPr/>
        </p:nvCxnSpPr>
        <p:spPr>
          <a:xfrm>
            <a:off x="2818606" y="4179698"/>
            <a:ext cx="0" cy="232758"/>
          </a:xfrm>
          <a:prstGeom prst="straightConnector1">
            <a:avLst/>
          </a:prstGeom>
          <a:noFill/>
          <a:ln cap="flat" cmpd="sng" w="19050">
            <a:solidFill>
              <a:srgbClr val="BFBFBF"/>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16" name="Google Shape;216;p7"/>
          <p:cNvSpPr/>
          <p:nvPr/>
        </p:nvSpPr>
        <p:spPr>
          <a:xfrm>
            <a:off x="838890" y="4038653"/>
            <a:ext cx="1787440" cy="548035"/>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en-US" sz="1200">
                <a:solidFill>
                  <a:srgbClr val="7F7F7F"/>
                </a:solidFill>
                <a:latin typeface="Questrial"/>
                <a:ea typeface="Questrial"/>
                <a:cs typeface="Questrial"/>
                <a:sym typeface="Questrial"/>
              </a:rPr>
              <a:t>Identify topic and analysis targets</a:t>
            </a:r>
            <a:endParaRPr sz="1200">
              <a:solidFill>
                <a:srgbClr val="7F7F7F"/>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17" name="Google Shape;217;p7"/>
          <p:cNvSpPr txBox="1"/>
          <p:nvPr/>
        </p:nvSpPr>
        <p:spPr>
          <a:xfrm>
            <a:off x="3944777" y="5538631"/>
            <a:ext cx="7112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3F3F3F"/>
                </a:solidFill>
                <a:latin typeface="Questrial"/>
                <a:ea typeface="Questrial"/>
                <a:cs typeface="Questrial"/>
                <a:sym typeface="Questrial"/>
              </a:rPr>
              <a:t>02</a:t>
            </a:r>
            <a:endParaRPr sz="2400">
              <a:solidFill>
                <a:srgbClr val="3F3F3F"/>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18" name="Google Shape;218;p7"/>
          <p:cNvCxnSpPr/>
          <p:nvPr/>
        </p:nvCxnSpPr>
        <p:spPr>
          <a:xfrm>
            <a:off x="3849572" y="5679676"/>
            <a:ext cx="0" cy="232758"/>
          </a:xfrm>
          <a:prstGeom prst="straightConnector1">
            <a:avLst/>
          </a:prstGeom>
          <a:noFill/>
          <a:ln cap="flat" cmpd="sng" w="19050">
            <a:solidFill>
              <a:srgbClr val="BFBFBF"/>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19" name="Google Shape;219;p7"/>
          <p:cNvSpPr/>
          <p:nvPr/>
        </p:nvSpPr>
        <p:spPr>
          <a:xfrm>
            <a:off x="1450887" y="5538631"/>
            <a:ext cx="2206409" cy="1028167"/>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lang="en-US" sz="1200">
                <a:solidFill>
                  <a:srgbClr val="7F7F7F"/>
                </a:solidFill>
                <a:latin typeface="Questrial"/>
                <a:ea typeface="Questrial"/>
                <a:cs typeface="Questrial"/>
                <a:sym typeface="Questrial"/>
              </a:rPr>
              <a:t>Data collection </a:t>
            </a:r>
            <a:endParaRPr/>
          </a:p>
          <a:p>
            <a:pPr indent="0" lvl="0" marL="0" marR="0" rtl="0" algn="ctr">
              <a:lnSpc>
                <a:spcPct val="130000"/>
              </a:lnSpc>
              <a:spcBef>
                <a:spcPts val="0"/>
              </a:spcBef>
              <a:spcAft>
                <a:spcPts val="0"/>
              </a:spcAft>
              <a:buNone/>
            </a:pPr>
            <a:r>
              <a:rPr lang="en-US" sz="1200">
                <a:solidFill>
                  <a:srgbClr val="7F7F7F"/>
                </a:solidFill>
                <a:latin typeface="Questrial"/>
                <a:ea typeface="Questrial"/>
                <a:cs typeface="Questrial"/>
                <a:sym typeface="Questrial"/>
              </a:rPr>
              <a:t>&amp;</a:t>
            </a:r>
            <a:endParaRPr/>
          </a:p>
          <a:p>
            <a:pPr indent="0" lvl="0" marL="0" marR="0" rtl="0" algn="ctr">
              <a:lnSpc>
                <a:spcPct val="130000"/>
              </a:lnSpc>
              <a:spcBef>
                <a:spcPts val="0"/>
              </a:spcBef>
              <a:spcAft>
                <a:spcPts val="0"/>
              </a:spcAft>
              <a:buNone/>
            </a:pPr>
            <a:r>
              <a:rPr lang="en-US" sz="1200">
                <a:solidFill>
                  <a:srgbClr val="7F7F7F"/>
                </a:solidFill>
                <a:latin typeface="Questrial"/>
                <a:ea typeface="Questrial"/>
                <a:cs typeface="Questrial"/>
                <a:sym typeface="Questrial"/>
              </a:rPr>
              <a:t>Data cleaning using Python pandas</a:t>
            </a:r>
            <a:endParaRPr sz="1200">
              <a:solidFill>
                <a:srgbClr val="7F7F7F"/>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20" name="Google Shape;220;p7"/>
          <p:cNvSpPr txBox="1"/>
          <p:nvPr/>
        </p:nvSpPr>
        <p:spPr>
          <a:xfrm>
            <a:off x="7536269" y="5538631"/>
            <a:ext cx="7112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3F3F3F"/>
                </a:solidFill>
                <a:latin typeface="Questrial"/>
                <a:ea typeface="Questrial"/>
                <a:cs typeface="Questrial"/>
                <a:sym typeface="Questrial"/>
              </a:rPr>
              <a:t>03</a:t>
            </a:r>
            <a:endParaRPr sz="2400">
              <a:solidFill>
                <a:srgbClr val="3F3F3F"/>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21" name="Google Shape;221;p7"/>
          <p:cNvCxnSpPr/>
          <p:nvPr/>
        </p:nvCxnSpPr>
        <p:spPr>
          <a:xfrm>
            <a:off x="8371519" y="5654276"/>
            <a:ext cx="0" cy="232758"/>
          </a:xfrm>
          <a:prstGeom prst="straightConnector1">
            <a:avLst/>
          </a:prstGeom>
          <a:noFill/>
          <a:ln cap="flat" cmpd="sng" w="19050">
            <a:solidFill>
              <a:srgbClr val="BFBFBF"/>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22" name="Google Shape;222;p7"/>
          <p:cNvSpPr/>
          <p:nvPr/>
        </p:nvSpPr>
        <p:spPr>
          <a:xfrm>
            <a:off x="8294033" y="5642070"/>
            <a:ext cx="2256173" cy="548035"/>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en-US" sz="1200">
                <a:solidFill>
                  <a:srgbClr val="7F7F7F"/>
                </a:solidFill>
                <a:latin typeface="Questrial"/>
                <a:ea typeface="Questrial"/>
                <a:cs typeface="Questrial"/>
                <a:sym typeface="Questrial"/>
              </a:rPr>
              <a:t>Input data into MySQL to conduct further analysis</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23" name="Google Shape;223;p7"/>
          <p:cNvSpPr txBox="1"/>
          <p:nvPr/>
        </p:nvSpPr>
        <p:spPr>
          <a:xfrm>
            <a:off x="8586870" y="4038653"/>
            <a:ext cx="7112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3F3F3F"/>
                </a:solidFill>
                <a:latin typeface="Questrial"/>
                <a:ea typeface="Questrial"/>
                <a:cs typeface="Questrial"/>
                <a:sym typeface="Questrial"/>
              </a:rPr>
              <a:t>04</a:t>
            </a:r>
            <a:endParaRPr sz="2400">
              <a:solidFill>
                <a:srgbClr val="3F3F3F"/>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24" name="Google Shape;224;p7"/>
          <p:cNvCxnSpPr/>
          <p:nvPr/>
        </p:nvCxnSpPr>
        <p:spPr>
          <a:xfrm>
            <a:off x="9422120" y="4154298"/>
            <a:ext cx="0" cy="232758"/>
          </a:xfrm>
          <a:prstGeom prst="straightConnector1">
            <a:avLst/>
          </a:prstGeom>
          <a:noFill/>
          <a:ln cap="flat" cmpd="sng" w="19050">
            <a:solidFill>
              <a:srgbClr val="BFBFBF"/>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25" name="Google Shape;225;p7"/>
          <p:cNvSpPr/>
          <p:nvPr/>
        </p:nvSpPr>
        <p:spPr>
          <a:xfrm>
            <a:off x="9610332" y="4038653"/>
            <a:ext cx="1787440" cy="788101"/>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rgbClr val="7F7F7F"/>
                </a:solidFill>
                <a:latin typeface="Questrial"/>
                <a:ea typeface="Questrial"/>
                <a:cs typeface="Questrial"/>
                <a:sym typeface="Questrial"/>
              </a:rPr>
              <a:t>Data selection and data analysis using MySQL + Python</a:t>
            </a:r>
            <a:endParaRPr sz="1200">
              <a:solidFill>
                <a:srgbClr val="7F7F7F"/>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26" name="Google Shape;226;p7"/>
          <p:cNvSpPr txBox="1"/>
          <p:nvPr/>
        </p:nvSpPr>
        <p:spPr>
          <a:xfrm>
            <a:off x="8647041" y="2775488"/>
            <a:ext cx="7112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3F3F3F"/>
                </a:solidFill>
                <a:latin typeface="Questrial"/>
                <a:ea typeface="Questrial"/>
                <a:cs typeface="Questrial"/>
                <a:sym typeface="Questrial"/>
              </a:rPr>
              <a:t>05</a:t>
            </a:r>
            <a:endParaRPr sz="2400">
              <a:solidFill>
                <a:srgbClr val="3F3F3F"/>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27" name="Google Shape;227;p7"/>
          <p:cNvCxnSpPr/>
          <p:nvPr/>
        </p:nvCxnSpPr>
        <p:spPr>
          <a:xfrm>
            <a:off x="9482291" y="2891133"/>
            <a:ext cx="0" cy="232758"/>
          </a:xfrm>
          <a:prstGeom prst="straightConnector1">
            <a:avLst/>
          </a:prstGeom>
          <a:noFill/>
          <a:ln cap="flat" cmpd="sng" w="19050">
            <a:solidFill>
              <a:srgbClr val="BFBFBF"/>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28" name="Google Shape;228;p7"/>
          <p:cNvSpPr/>
          <p:nvPr/>
        </p:nvSpPr>
        <p:spPr>
          <a:xfrm>
            <a:off x="9670503" y="2775488"/>
            <a:ext cx="1787440" cy="548035"/>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rgbClr val="7F7F7F"/>
                </a:solidFill>
                <a:latin typeface="Questrial"/>
                <a:ea typeface="Questrial"/>
                <a:cs typeface="Questrial"/>
                <a:sym typeface="Questrial"/>
              </a:rPr>
              <a:t>Data visualization through Python</a:t>
            </a:r>
            <a:endParaRPr sz="1200">
              <a:solidFill>
                <a:srgbClr val="7F7F7F"/>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29" name="Google Shape;229;p7"/>
          <p:cNvSpPr txBox="1"/>
          <p:nvPr/>
        </p:nvSpPr>
        <p:spPr>
          <a:xfrm>
            <a:off x="8175760" y="1575955"/>
            <a:ext cx="7112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accent2"/>
                </a:solidFill>
                <a:latin typeface="Questrial"/>
                <a:ea typeface="Questrial"/>
                <a:cs typeface="Questrial"/>
                <a:sym typeface="Questrial"/>
              </a:rPr>
              <a:t>06</a:t>
            </a:r>
            <a:endParaRPr sz="2400">
              <a:solidFill>
                <a:schemeClr val="accent2"/>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30" name="Google Shape;230;p7"/>
          <p:cNvCxnSpPr/>
          <p:nvPr/>
        </p:nvCxnSpPr>
        <p:spPr>
          <a:xfrm>
            <a:off x="9011010" y="1691600"/>
            <a:ext cx="0" cy="232758"/>
          </a:xfrm>
          <a:prstGeom prst="straightConnector1">
            <a:avLst/>
          </a:prstGeom>
          <a:noFill/>
          <a:ln cap="flat" cmpd="sng" w="19050">
            <a:solidFill>
              <a:schemeClr val="accent2"/>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31" name="Google Shape;231;p7"/>
          <p:cNvSpPr/>
          <p:nvPr/>
        </p:nvSpPr>
        <p:spPr>
          <a:xfrm>
            <a:off x="9199222" y="1575955"/>
            <a:ext cx="2569270" cy="34387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1400">
                <a:solidFill>
                  <a:srgbClr val="3F3F3F"/>
                </a:solidFill>
                <a:latin typeface="Questrial"/>
                <a:ea typeface="Questrial"/>
                <a:cs typeface="Questrial"/>
                <a:sym typeface="Questrial"/>
              </a:rPr>
              <a:t>Provide Insights</a:t>
            </a:r>
            <a:endParaRPr b="1" sz="1400">
              <a:solidFill>
                <a:srgbClr val="3F3F3F"/>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32" name="Google Shape;232;p7"/>
          <p:cNvCxnSpPr/>
          <p:nvPr/>
        </p:nvCxnSpPr>
        <p:spPr>
          <a:xfrm>
            <a:off x="438614" y="1133377"/>
            <a:ext cx="522514" cy="0"/>
          </a:xfrm>
          <a:prstGeom prst="straightConnector1">
            <a:avLst/>
          </a:prstGeom>
          <a:noFill/>
          <a:ln cap="flat" cmpd="sng" w="25400">
            <a:solidFill>
              <a:srgbClr val="D9BA00"/>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33" name="Google Shape;233;p7"/>
          <p:cNvSpPr/>
          <p:nvPr/>
        </p:nvSpPr>
        <p:spPr>
          <a:xfrm>
            <a:off x="5057017" y="2902702"/>
            <a:ext cx="2077966" cy="1052596"/>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lang="en-US" sz="2400">
                <a:solidFill>
                  <a:srgbClr val="3F3F3F"/>
                </a:solidFill>
                <a:latin typeface="Questrial"/>
                <a:ea typeface="Questrial"/>
                <a:cs typeface="Questrial"/>
                <a:sym typeface="Questrial"/>
              </a:rPr>
              <a:t>FLOW</a:t>
            </a:r>
            <a:endParaRPr/>
          </a:p>
          <a:p>
            <a:pPr indent="0" lvl="0" marL="0" marR="0" rtl="0" algn="ctr">
              <a:lnSpc>
                <a:spcPct val="130000"/>
              </a:lnSpc>
              <a:spcBef>
                <a:spcPts val="0"/>
              </a:spcBef>
              <a:spcAft>
                <a:spcPts val="0"/>
              </a:spcAft>
              <a:buNone/>
            </a:pPr>
            <a:r>
              <a:rPr lang="en-US" sz="2400">
                <a:solidFill>
                  <a:srgbClr val="3F3F3F"/>
                </a:solidFill>
                <a:latin typeface="Questrial"/>
                <a:ea typeface="Questrial"/>
                <a:cs typeface="Questrial"/>
                <a:sym typeface="Questrial"/>
              </a:rPr>
              <a:t>STEPS</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34" name="Google Shape;234;p7"/>
          <p:cNvSpPr/>
          <p:nvPr/>
        </p:nvSpPr>
        <p:spPr>
          <a:xfrm>
            <a:off x="8020015" y="1984509"/>
            <a:ext cx="407888" cy="861546"/>
          </a:xfrm>
          <a:custGeom>
            <a:rect b="b" l="l" r="r" t="t"/>
            <a:pathLst>
              <a:path extrusionOk="0" h="270" w="128">
                <a:moveTo>
                  <a:pt x="0" y="0"/>
                </a:moveTo>
                <a:cubicBezTo>
                  <a:pt x="60" y="81"/>
                  <a:pt x="103" y="173"/>
                  <a:pt x="128" y="270"/>
                </a:cubicBezTo>
              </a:path>
            </a:pathLst>
          </a:custGeom>
          <a:noFill/>
          <a:ln cap="rnd" cmpd="sng" w="44450">
            <a:solidFill>
              <a:srgbClr val="40404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35" name="Google Shape;235;p7"/>
          <p:cNvSpPr/>
          <p:nvPr/>
        </p:nvSpPr>
        <p:spPr>
          <a:xfrm>
            <a:off x="8390211" y="3183942"/>
            <a:ext cx="130578" cy="955777"/>
          </a:xfrm>
          <a:custGeom>
            <a:rect b="b" l="l" r="r" t="t"/>
            <a:pathLst>
              <a:path extrusionOk="0" h="300" w="41">
                <a:moveTo>
                  <a:pt x="30" y="0"/>
                </a:moveTo>
                <a:cubicBezTo>
                  <a:pt x="41" y="101"/>
                  <a:pt x="30" y="203"/>
                  <a:pt x="0" y="300"/>
                </a:cubicBezTo>
              </a:path>
            </a:pathLst>
          </a:custGeom>
          <a:noFill/>
          <a:ln cap="rnd" cmpd="sng" w="44450">
            <a:solidFill>
              <a:srgbClr val="40404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36" name="Google Shape;236;p7"/>
          <p:cNvSpPr/>
          <p:nvPr/>
        </p:nvSpPr>
        <p:spPr>
          <a:xfrm>
            <a:off x="7472126" y="4439915"/>
            <a:ext cx="803661" cy="958470"/>
          </a:xfrm>
          <a:custGeom>
            <a:rect b="b" l="l" r="r" t="t"/>
            <a:pathLst>
              <a:path extrusionOk="0" h="301" w="252">
                <a:moveTo>
                  <a:pt x="252" y="0"/>
                </a:moveTo>
                <a:cubicBezTo>
                  <a:pt x="196" y="121"/>
                  <a:pt x="109" y="225"/>
                  <a:pt x="0" y="301"/>
                </a:cubicBezTo>
              </a:path>
            </a:pathLst>
          </a:custGeom>
          <a:noFill/>
          <a:ln cap="rnd" cmpd="sng" w="44450">
            <a:solidFill>
              <a:srgbClr val="40404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37" name="Google Shape;237;p7"/>
          <p:cNvSpPr/>
          <p:nvPr/>
        </p:nvSpPr>
        <p:spPr>
          <a:xfrm>
            <a:off x="4970949" y="5549155"/>
            <a:ext cx="2256175" cy="375580"/>
          </a:xfrm>
          <a:custGeom>
            <a:rect b="b" l="l" r="r" t="t"/>
            <a:pathLst>
              <a:path extrusionOk="0" h="118" w="708">
                <a:moveTo>
                  <a:pt x="708" y="0"/>
                </a:moveTo>
                <a:cubicBezTo>
                  <a:pt x="487" y="118"/>
                  <a:pt x="221" y="118"/>
                  <a:pt x="0" y="1"/>
                </a:cubicBezTo>
              </a:path>
            </a:pathLst>
          </a:custGeom>
          <a:noFill/>
          <a:ln cap="rnd" cmpd="sng" w="44450">
            <a:solidFill>
              <a:srgbClr val="40404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38" name="Google Shape;238;p7"/>
          <p:cNvSpPr/>
          <p:nvPr/>
        </p:nvSpPr>
        <p:spPr>
          <a:xfrm>
            <a:off x="3926324" y="4465492"/>
            <a:ext cx="774046" cy="920777"/>
          </a:xfrm>
          <a:custGeom>
            <a:rect b="b" l="l" r="r" t="t"/>
            <a:pathLst>
              <a:path extrusionOk="0" h="289" w="243">
                <a:moveTo>
                  <a:pt x="243" y="289"/>
                </a:moveTo>
                <a:cubicBezTo>
                  <a:pt x="139" y="215"/>
                  <a:pt x="55" y="115"/>
                  <a:pt x="0" y="0"/>
                </a:cubicBezTo>
              </a:path>
            </a:pathLst>
          </a:custGeom>
          <a:noFill/>
          <a:ln cap="rnd" cmpd="sng" w="44450">
            <a:solidFill>
              <a:srgbClr val="40404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39" name="Google Shape;239;p7"/>
          <p:cNvSpPr/>
          <p:nvPr/>
        </p:nvSpPr>
        <p:spPr>
          <a:xfrm>
            <a:off x="3693437" y="3428944"/>
            <a:ext cx="102309" cy="694621"/>
          </a:xfrm>
          <a:custGeom>
            <a:rect b="b" l="l" r="r" t="t"/>
            <a:pathLst>
              <a:path extrusionOk="0" h="218" w="32">
                <a:moveTo>
                  <a:pt x="32" y="218"/>
                </a:moveTo>
                <a:cubicBezTo>
                  <a:pt x="10" y="147"/>
                  <a:pt x="0" y="73"/>
                  <a:pt x="0" y="0"/>
                </a:cubicBezTo>
              </a:path>
            </a:pathLst>
          </a:custGeom>
          <a:noFill/>
          <a:ln cap="rnd" cmpd="sng" w="44450">
            <a:solidFill>
              <a:srgbClr val="40404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grpSp>
        <p:nvGrp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40" name="Google Shape;240;p7"/>
          <p:cNvGrpSpPr/>
          <p:nvPr/>
        </p:nvGrpSpPr>
        <p:grpSpPr>
          <a:xfrm>
            <a:off x="6531416" y="1010332"/>
            <a:ext cx="1217174" cy="684000"/>
            <a:chOff x="3915" y="654"/>
            <a:chExt cx="950" cy="517"/>
          </a:xfrm>
        </p:grpSpPr>
        <p:sp>
          <p:nvSpPr>
            <p:cNvPr id="241" name="Google Shape;241;p7"/>
            <p:cNvSpPr/>
            <p:nvPr/>
          </p:nvSpPr>
          <p:spPr>
            <a:xfrm>
              <a:off x="4042" y="721"/>
              <a:ext cx="823" cy="450"/>
            </a:xfrm>
            <a:custGeom>
              <a:rect b="b" l="l" r="r" t="t"/>
              <a:pathLst>
                <a:path extrusionOk="0" h="188" w="346">
                  <a:moveTo>
                    <a:pt x="0" y="0"/>
                  </a:moveTo>
                  <a:cubicBezTo>
                    <a:pt x="0" y="0"/>
                    <a:pt x="0" y="0"/>
                    <a:pt x="0" y="0"/>
                  </a:cubicBezTo>
                  <a:moveTo>
                    <a:pt x="0" y="0"/>
                  </a:moveTo>
                  <a:cubicBezTo>
                    <a:pt x="130" y="31"/>
                    <a:pt x="249" y="95"/>
                    <a:pt x="346" y="188"/>
                  </a:cubicBezTo>
                </a:path>
              </a:pathLst>
            </a:custGeom>
            <a:noFill/>
            <a:ln cap="rnd" cmpd="sng" w="44450">
              <a:solidFill>
                <a:srgbClr val="40404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sp>
          <p:nvSpPr>
            <p:cNvPr id="242" name="Google Shape;242;p7"/>
            <p:cNvSpPr/>
            <p:nvPr/>
          </p:nvSpPr>
          <p:spPr>
            <a:xfrm>
              <a:off x="3915" y="654"/>
              <a:ext cx="153" cy="141"/>
            </a:xfrm>
            <a:custGeom>
              <a:rect b="b" l="l" r="r" t="t"/>
              <a:pathLst>
                <a:path extrusionOk="0" h="141" w="153">
                  <a:moveTo>
                    <a:pt x="127" y="141"/>
                  </a:moveTo>
                  <a:lnTo>
                    <a:pt x="0" y="43"/>
                  </a:lnTo>
                  <a:lnTo>
                    <a:pt x="153" y="0"/>
                  </a:lnTo>
                  <a:lnTo>
                    <a:pt x="127" y="141"/>
                  </a:lnTo>
                  <a:lnTo>
                    <a:pt x="127" y="141"/>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estrial"/>
                <a:ea typeface="Questrial"/>
                <a:cs typeface="Questrial"/>
                <a:sym typeface="Quest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500"/>
                                        <p:tgtEl>
                                          <p:spTgt spid="23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750"/>
                                        <p:tgtEl>
                                          <p:spTgt spid="213"/>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750"/>
                                        <p:tgtEl>
                                          <p:spTgt spid="20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750"/>
                                        <p:tgtEl>
                                          <p:spTgt spid="203"/>
                                        </p:tgtEl>
                                      </p:cBhvr>
                                    </p:animEffect>
                                  </p:childTnLst>
                                </p:cTn>
                              </p:par>
                            </p:childTnLst>
                          </p:cTn>
                        </p:par>
                        <p:par>
                          <p:cTn fill="hold">
                            <p:stCondLst>
                              <p:cond delay="3750"/>
                            </p:stCondLst>
                            <p:childTnLst>
                              <p:par>
                                <p:cTn fill="hold" nodeType="afterEffect" presetClass="entr" presetID="10" presetSubtype="0">
                                  <p:stCondLst>
                                    <p:cond delay="750"/>
                                  </p:stCondLst>
                                  <p:childTnLst>
                                    <p:set>
                                      <p:cBhvr>
                                        <p:cTn dur="1" fill="hold">
                                          <p:stCondLst>
                                            <p:cond delay="0"/>
                                          </p:stCondLst>
                                        </p:cTn>
                                        <p:tgtEl>
                                          <p:spTgt spid="233"/>
                                        </p:tgtEl>
                                        <p:attrNameLst>
                                          <p:attrName>style.visibility</p:attrName>
                                        </p:attrNameLst>
                                      </p:cBhvr>
                                      <p:to>
                                        <p:strVal val="visible"/>
                                      </p:to>
                                    </p:set>
                                    <p:animEffect filter="fade" transition="in">
                                      <p:cBhvr>
                                        <p:cTn dur="750"/>
                                        <p:tgtEl>
                                          <p:spTgt spid="233"/>
                                        </p:tgtEl>
                                      </p:cBhvr>
                                    </p:animEffect>
                                  </p:childTnLst>
                                </p:cTn>
                              </p:par>
                            </p:childTnLst>
                          </p:cTn>
                        </p:par>
                        <p:par>
                          <p:cTn fill="hold">
                            <p:stCondLst>
                              <p:cond delay="4500"/>
                            </p:stCondLst>
                            <p:childTnLst>
                              <p:par>
                                <p:cTn fill="hold" nodeType="afterEffect" presetClass="entr" presetID="10" presetSubtype="0">
                                  <p:stCondLst>
                                    <p:cond delay="750"/>
                                  </p:stCondLst>
                                  <p:childTnLst>
                                    <p:set>
                                      <p:cBhvr>
                                        <p:cTn dur="1" fill="hold">
                                          <p:stCondLst>
                                            <p:cond delay="0"/>
                                          </p:stCondLst>
                                        </p:cTn>
                                        <p:tgtEl>
                                          <p:spTgt spid="207"/>
                                        </p:tgtEl>
                                        <p:attrNameLst>
                                          <p:attrName>style.visibility</p:attrName>
                                        </p:attrNameLst>
                                      </p:cBhvr>
                                      <p:to>
                                        <p:strVal val="visible"/>
                                      </p:to>
                                    </p:set>
                                    <p:animEffect filter="fade" transition="in">
                                      <p:cBhvr>
                                        <p:cTn dur="750"/>
                                        <p:tgtEl>
                                          <p:spTgt spid="207"/>
                                        </p:tgtEl>
                                      </p:cBhvr>
                                    </p:animEffect>
                                  </p:childTnLst>
                                </p:cTn>
                              </p:par>
                            </p:childTnLst>
                          </p:cTn>
                        </p:par>
                        <p:par>
                          <p:cTn fill="hold">
                            <p:stCondLst>
                              <p:cond delay="5250"/>
                            </p:stCondLst>
                            <p:childTnLst>
                              <p:par>
                                <p:cTn fill="hold" nodeType="afterEffect" presetClass="entr" presetID="23" presetSubtype="16">
                                  <p:stCondLst>
                                    <p:cond delay="75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750"/>
                                        <p:tgtEl>
                                          <p:spTgt spid="206"/>
                                        </p:tgtEl>
                                        <p:attrNameLst>
                                          <p:attrName>ppt_w</p:attrName>
                                        </p:attrNameLst>
                                      </p:cBhvr>
                                      <p:tavLst>
                                        <p:tav fmla="" tm="0">
                                          <p:val>
                                            <p:strVal val="0"/>
                                          </p:val>
                                        </p:tav>
                                        <p:tav fmla="" tm="100000">
                                          <p:val>
                                            <p:strVal val="#ppt_w"/>
                                          </p:val>
                                        </p:tav>
                                      </p:tavLst>
                                    </p:anim>
                                    <p:anim calcmode="lin" valueType="num">
                                      <p:cBhvr additive="base">
                                        <p:cTn dur="750"/>
                                        <p:tgtEl>
                                          <p:spTgt spid="20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75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par>
                                <p:cTn fill="hold" nodeType="withEffect" presetClass="entr" presetID="10" presetSubtype="0">
                                  <p:stCondLst>
                                    <p:cond delay="95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par>
                                <p:cTn fill="hold" nodeType="withEffect" presetClass="entr" presetID="10" presetSubtype="0">
                                  <p:stCondLst>
                                    <p:cond delay="115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10" presetSubtype="0">
                                  <p:stCondLst>
                                    <p:cond delay="135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par>
                                <p:cTn fill="hold" nodeType="withEffect" presetClass="entr" presetID="10" presetSubtype="0">
                                  <p:stCondLst>
                                    <p:cond delay="155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par>
                                <p:cTn fill="hold" nodeType="withEffect" presetClass="entr" presetID="10" presetSubtype="0">
                                  <p:stCondLst>
                                    <p:cond delay="175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par>
                                <p:cTn fill="hold" nodeType="withEffect" presetClass="entr" presetID="10" presetSubtype="0">
                                  <p:stCondLst>
                                    <p:cond delay="195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par>
                                <p:cTn fill="hold" nodeType="withEffect" presetClass="entr" presetID="23" presetSubtype="16">
                                  <p:stCondLst>
                                    <p:cond delay="100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500"/>
                                        <p:tgtEl>
                                          <p:spTgt spid="205"/>
                                        </p:tgtEl>
                                        <p:attrNameLst>
                                          <p:attrName>ppt_w</p:attrName>
                                        </p:attrNameLst>
                                      </p:cBhvr>
                                      <p:tavLst>
                                        <p:tav fmla="" tm="0">
                                          <p:val>
                                            <p:strVal val="0"/>
                                          </p:val>
                                        </p:tav>
                                        <p:tav fmla="" tm="100000">
                                          <p:val>
                                            <p:strVal val="#ppt_w"/>
                                          </p:val>
                                        </p:tav>
                                      </p:tavLst>
                                    </p:anim>
                                    <p:anim calcmode="lin" valueType="num">
                                      <p:cBhvr additive="base">
                                        <p:cTn dur="500"/>
                                        <p:tgtEl>
                                          <p:spTgt spid="20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25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500"/>
                                        <p:tgtEl>
                                          <p:spTgt spid="208"/>
                                        </p:tgtEl>
                                        <p:attrNameLst>
                                          <p:attrName>ppt_w</p:attrName>
                                        </p:attrNameLst>
                                      </p:cBhvr>
                                      <p:tavLst>
                                        <p:tav fmla="" tm="0">
                                          <p:val>
                                            <p:strVal val="0"/>
                                          </p:val>
                                        </p:tav>
                                        <p:tav fmla="" tm="100000">
                                          <p:val>
                                            <p:strVal val="#ppt_w"/>
                                          </p:val>
                                        </p:tav>
                                      </p:tavLst>
                                    </p:anim>
                                    <p:anim calcmode="lin" valueType="num">
                                      <p:cBhvr additive="base">
                                        <p:cTn dur="500"/>
                                        <p:tgtEl>
                                          <p:spTgt spid="20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50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500"/>
                                        <p:tgtEl>
                                          <p:spTgt spid="209"/>
                                        </p:tgtEl>
                                        <p:attrNameLst>
                                          <p:attrName>ppt_w</p:attrName>
                                        </p:attrNameLst>
                                      </p:cBhvr>
                                      <p:tavLst>
                                        <p:tav fmla="" tm="0">
                                          <p:val>
                                            <p:strVal val="0"/>
                                          </p:val>
                                        </p:tav>
                                        <p:tav fmla="" tm="100000">
                                          <p:val>
                                            <p:strVal val="#ppt_w"/>
                                          </p:val>
                                        </p:tav>
                                      </p:tavLst>
                                    </p:anim>
                                    <p:anim calcmode="lin" valueType="num">
                                      <p:cBhvr additive="base">
                                        <p:cTn dur="500"/>
                                        <p:tgtEl>
                                          <p:spTgt spid="20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75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500"/>
                                        <p:tgtEl>
                                          <p:spTgt spid="210"/>
                                        </p:tgtEl>
                                        <p:attrNameLst>
                                          <p:attrName>ppt_w</p:attrName>
                                        </p:attrNameLst>
                                      </p:cBhvr>
                                      <p:tavLst>
                                        <p:tav fmla="" tm="0">
                                          <p:val>
                                            <p:strVal val="0"/>
                                          </p:val>
                                        </p:tav>
                                        <p:tav fmla="" tm="100000">
                                          <p:val>
                                            <p:strVal val="#ppt_w"/>
                                          </p:val>
                                        </p:tav>
                                      </p:tavLst>
                                    </p:anim>
                                    <p:anim calcmode="lin" valueType="num">
                                      <p:cBhvr additive="base">
                                        <p:cTn dur="500"/>
                                        <p:tgtEl>
                                          <p:spTgt spid="21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00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500"/>
                                        <p:tgtEl>
                                          <p:spTgt spid="211"/>
                                        </p:tgtEl>
                                        <p:attrNameLst>
                                          <p:attrName>ppt_w</p:attrName>
                                        </p:attrNameLst>
                                      </p:cBhvr>
                                      <p:tavLst>
                                        <p:tav fmla="" tm="0">
                                          <p:val>
                                            <p:strVal val="0"/>
                                          </p:val>
                                        </p:tav>
                                        <p:tav fmla="" tm="100000">
                                          <p:val>
                                            <p:strVal val="#ppt_w"/>
                                          </p:val>
                                        </p:tav>
                                      </p:tavLst>
                                    </p:anim>
                                    <p:anim calcmode="lin" valueType="num">
                                      <p:cBhvr additive="base">
                                        <p:cTn dur="500"/>
                                        <p:tgtEl>
                                          <p:spTgt spid="21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25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500"/>
                                        <p:tgtEl>
                                          <p:spTgt spid="212"/>
                                        </p:tgtEl>
                                        <p:attrNameLst>
                                          <p:attrName>ppt_w</p:attrName>
                                        </p:attrNameLst>
                                      </p:cBhvr>
                                      <p:tavLst>
                                        <p:tav fmla="" tm="0">
                                          <p:val>
                                            <p:strVal val="0"/>
                                          </p:val>
                                        </p:tav>
                                        <p:tav fmla="" tm="100000">
                                          <p:val>
                                            <p:strVal val="#ppt_w"/>
                                          </p:val>
                                        </p:tav>
                                      </p:tavLst>
                                    </p:anim>
                                    <p:anim calcmode="lin" valueType="num">
                                      <p:cBhvr additive="base">
                                        <p:cTn dur="500"/>
                                        <p:tgtEl>
                                          <p:spTgt spid="21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000"/>
                                  </p:stCondLst>
                                  <p:childTnLst>
                                    <p:set>
                                      <p:cBhvr>
                                        <p:cTn dur="1" fill="hold">
                                          <p:stCondLst>
                                            <p:cond delay="0"/>
                                          </p:stCondLst>
                                        </p:cTn>
                                        <p:tgtEl>
                                          <p:spTgt spid="214"/>
                                        </p:tgtEl>
                                        <p:attrNameLst>
                                          <p:attrName>style.visibility</p:attrName>
                                        </p:attrNameLst>
                                      </p:cBhvr>
                                      <p:to>
                                        <p:strVal val="visible"/>
                                      </p:to>
                                    </p:set>
                                    <p:animEffect filter="fade" transition="in">
                                      <p:cBhvr>
                                        <p:cTn dur="750"/>
                                        <p:tgtEl>
                                          <p:spTgt spid="214"/>
                                        </p:tgtEl>
                                      </p:cBhvr>
                                    </p:animEffect>
                                  </p:childTnLst>
                                </p:cTn>
                              </p:par>
                              <p:par>
                                <p:cTn fill="hold" nodeType="withEffect" presetClass="entr" presetID="10" presetSubtype="0">
                                  <p:stCondLst>
                                    <p:cond delay="1200"/>
                                  </p:stCondLst>
                                  <p:childTnLst>
                                    <p:set>
                                      <p:cBhvr>
                                        <p:cTn dur="1" fill="hold">
                                          <p:stCondLst>
                                            <p:cond delay="0"/>
                                          </p:stCondLst>
                                        </p:cTn>
                                        <p:tgtEl>
                                          <p:spTgt spid="217"/>
                                        </p:tgtEl>
                                        <p:attrNameLst>
                                          <p:attrName>style.visibility</p:attrName>
                                        </p:attrNameLst>
                                      </p:cBhvr>
                                      <p:to>
                                        <p:strVal val="visible"/>
                                      </p:to>
                                    </p:set>
                                    <p:animEffect filter="fade" transition="in">
                                      <p:cBhvr>
                                        <p:cTn dur="750"/>
                                        <p:tgtEl>
                                          <p:spTgt spid="217"/>
                                        </p:tgtEl>
                                      </p:cBhvr>
                                    </p:animEffect>
                                  </p:childTnLst>
                                </p:cTn>
                              </p:par>
                              <p:par>
                                <p:cTn fill="hold" nodeType="withEffect" presetClass="entr" presetID="10" presetSubtype="0">
                                  <p:stCondLst>
                                    <p:cond delay="1400"/>
                                  </p:stCondLst>
                                  <p:childTnLst>
                                    <p:set>
                                      <p:cBhvr>
                                        <p:cTn dur="1" fill="hold">
                                          <p:stCondLst>
                                            <p:cond delay="0"/>
                                          </p:stCondLst>
                                        </p:cTn>
                                        <p:tgtEl>
                                          <p:spTgt spid="220"/>
                                        </p:tgtEl>
                                        <p:attrNameLst>
                                          <p:attrName>style.visibility</p:attrName>
                                        </p:attrNameLst>
                                      </p:cBhvr>
                                      <p:to>
                                        <p:strVal val="visible"/>
                                      </p:to>
                                    </p:set>
                                    <p:animEffect filter="fade" transition="in">
                                      <p:cBhvr>
                                        <p:cTn dur="750"/>
                                        <p:tgtEl>
                                          <p:spTgt spid="220"/>
                                        </p:tgtEl>
                                      </p:cBhvr>
                                    </p:animEffect>
                                  </p:childTnLst>
                                </p:cTn>
                              </p:par>
                              <p:par>
                                <p:cTn fill="hold" nodeType="withEffect" presetClass="entr" presetID="10" presetSubtype="0">
                                  <p:stCondLst>
                                    <p:cond delay="1600"/>
                                  </p:stCondLst>
                                  <p:childTnLst>
                                    <p:set>
                                      <p:cBhvr>
                                        <p:cTn dur="1" fill="hold">
                                          <p:stCondLst>
                                            <p:cond delay="0"/>
                                          </p:stCondLst>
                                        </p:cTn>
                                        <p:tgtEl>
                                          <p:spTgt spid="223"/>
                                        </p:tgtEl>
                                        <p:attrNameLst>
                                          <p:attrName>style.visibility</p:attrName>
                                        </p:attrNameLst>
                                      </p:cBhvr>
                                      <p:to>
                                        <p:strVal val="visible"/>
                                      </p:to>
                                    </p:set>
                                    <p:animEffect filter="fade" transition="in">
                                      <p:cBhvr>
                                        <p:cTn dur="750"/>
                                        <p:tgtEl>
                                          <p:spTgt spid="223"/>
                                        </p:tgtEl>
                                      </p:cBhvr>
                                    </p:animEffect>
                                  </p:childTnLst>
                                </p:cTn>
                              </p:par>
                              <p:par>
                                <p:cTn fill="hold" nodeType="withEffect" presetClass="entr" presetID="10" presetSubtype="0">
                                  <p:stCondLst>
                                    <p:cond delay="1800"/>
                                  </p:stCondLst>
                                  <p:childTnLst>
                                    <p:set>
                                      <p:cBhvr>
                                        <p:cTn dur="1" fill="hold">
                                          <p:stCondLst>
                                            <p:cond delay="0"/>
                                          </p:stCondLst>
                                        </p:cTn>
                                        <p:tgtEl>
                                          <p:spTgt spid="226"/>
                                        </p:tgtEl>
                                        <p:attrNameLst>
                                          <p:attrName>style.visibility</p:attrName>
                                        </p:attrNameLst>
                                      </p:cBhvr>
                                      <p:to>
                                        <p:strVal val="visible"/>
                                      </p:to>
                                    </p:set>
                                    <p:animEffect filter="fade" transition="in">
                                      <p:cBhvr>
                                        <p:cTn dur="750"/>
                                        <p:tgtEl>
                                          <p:spTgt spid="226"/>
                                        </p:tgtEl>
                                      </p:cBhvr>
                                    </p:animEffect>
                                  </p:childTnLst>
                                </p:cTn>
                              </p:par>
                              <p:par>
                                <p:cTn fill="hold" nodeType="withEffect" presetClass="entr" presetID="10" presetSubtype="0">
                                  <p:stCondLst>
                                    <p:cond delay="2000"/>
                                  </p:stCondLst>
                                  <p:childTnLst>
                                    <p:set>
                                      <p:cBhvr>
                                        <p:cTn dur="1" fill="hold">
                                          <p:stCondLst>
                                            <p:cond delay="0"/>
                                          </p:stCondLst>
                                        </p:cTn>
                                        <p:tgtEl>
                                          <p:spTgt spid="229"/>
                                        </p:tgtEl>
                                        <p:attrNameLst>
                                          <p:attrName>style.visibility</p:attrName>
                                        </p:attrNameLst>
                                      </p:cBhvr>
                                      <p:to>
                                        <p:strVal val="visible"/>
                                      </p:to>
                                    </p:set>
                                    <p:animEffect filter="fade" transition="in">
                                      <p:cBhvr>
                                        <p:cTn dur="750"/>
                                        <p:tgtEl>
                                          <p:spTgt spid="229"/>
                                        </p:tgtEl>
                                      </p:cBhvr>
                                    </p:animEffect>
                                  </p:childTnLst>
                                </p:cTn>
                              </p:par>
                            </p:childTnLst>
                          </p:cTn>
                        </p:par>
                        <p:par>
                          <p:cTn fill="hold">
                            <p:stCondLst>
                              <p:cond delay="6000"/>
                            </p:stCondLst>
                            <p:childTnLst>
                              <p:par>
                                <p:cTn fill="hold" nodeType="afterEffect" presetClass="entr" presetID="10" presetSubtype="0">
                                  <p:stCondLst>
                                    <p:cond delay="125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par>
                                <p:cTn fill="hold" nodeType="withEffect" presetClass="entr" presetID="10" presetSubtype="0">
                                  <p:stCondLst>
                                    <p:cond delay="145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par>
                                <p:cTn fill="hold" nodeType="withEffect" presetClass="entr" presetID="10" presetSubtype="0">
                                  <p:stCondLst>
                                    <p:cond delay="165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185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205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225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125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par>
                                <p:cTn fill="hold" nodeType="withEffect" presetClass="entr" presetID="10" presetSubtype="0">
                                  <p:stCondLst>
                                    <p:cond delay="145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par>
                                <p:cTn fill="hold" nodeType="withEffect" presetClass="entr" presetID="10" presetSubtype="0">
                                  <p:stCondLst>
                                    <p:cond delay="165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185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par>
                                <p:cTn fill="hold" nodeType="withEffect" presetClass="entr" presetID="10" presetSubtype="0">
                                  <p:stCondLst>
                                    <p:cond delay="205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225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47" name="Google Shape;247;p8"/>
          <p:cNvSpPr/>
          <p:nvPr/>
        </p:nvSpPr>
        <p:spPr>
          <a:xfrm>
            <a:off x="0" y="3429000"/>
            <a:ext cx="12192000" cy="3429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48" name="Google Shape;248;p8"/>
          <p:cNvPicPr preferRelativeResize="0"/>
          <p:nvPr/>
        </p:nvPicPr>
        <p:blipFill rotWithShape="1">
          <a:blip r:embed="rId3">
            <a:alphaModFix/>
          </a:blip>
          <a:srcRect b="0" l="0" r="0" t="0"/>
          <a:stretch/>
        </p:blipFill>
        <p:spPr>
          <a:xfrm>
            <a:off x="11293759" y="3429000"/>
            <a:ext cx="898241" cy="2554514"/>
          </a:xfrm>
          <a:custGeom>
            <a:rect b="b" l="l" r="r" t="t"/>
            <a:pathLst>
              <a:path extrusionOk="0" h="2554514" w="898241">
                <a:moveTo>
                  <a:pt x="0" y="0"/>
                </a:moveTo>
                <a:lnTo>
                  <a:pt x="898241" y="0"/>
                </a:lnTo>
                <a:lnTo>
                  <a:pt x="898241" y="2554514"/>
                </a:lnTo>
                <a:lnTo>
                  <a:pt x="0" y="2554514"/>
                </a:lnTo>
                <a:close/>
              </a:path>
            </a:pathLst>
          </a:cu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49" name="Google Shape;249;p8"/>
          <p:cNvSpPr txBox="1"/>
          <p:nvPr/>
        </p:nvSpPr>
        <p:spPr>
          <a:xfrm>
            <a:off x="4717077" y="3555882"/>
            <a:ext cx="2909386" cy="68082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3200">
                <a:solidFill>
                  <a:srgbClr val="3F3F3F"/>
                </a:solidFill>
                <a:latin typeface="Arial"/>
                <a:ea typeface="Arial"/>
                <a:cs typeface="Arial"/>
                <a:sym typeface="Arial"/>
              </a:rPr>
              <a:t>DATA CLEANING</a:t>
            </a:r>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50" name="Google Shape;250;p8"/>
          <p:cNvSpPr/>
          <p:nvPr/>
        </p:nvSpPr>
        <p:spPr>
          <a:xfrm>
            <a:off x="899885" y="2151743"/>
            <a:ext cx="2554514" cy="2554514"/>
          </a:xfrm>
          <a:prstGeom prst="rect">
            <a:avLst/>
          </a:prstGeom>
          <a:gradFill>
            <a:gsLst>
              <a:gs pos="0">
                <a:srgbClr val="2D2C32">
                  <a:alpha val="96862"/>
                </a:srgbClr>
              </a:gs>
              <a:gs pos="98000">
                <a:srgbClr val="2D2C32">
                  <a:alpha val="91764"/>
                </a:srgbClr>
              </a:gs>
              <a:gs pos="100000">
                <a:srgbClr val="2D2C32">
                  <a:alpha val="91764"/>
                </a:srgbClr>
              </a:gs>
            </a:gsLst>
            <a:lin ang="18900000" scaled="0"/>
          </a:gradFill>
          <a:ln>
            <a:noFill/>
          </a:ln>
          <a:effectLst>
            <a:outerShdw blurRad="850900" sx="85000" rotWithShape="0" algn="t" dir="5400000" dist="660400" sy="850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51" name="Google Shape;251;p8"/>
          <p:cNvCxnSpPr/>
          <p:nvPr/>
        </p:nvCxnSpPr>
        <p:spPr>
          <a:xfrm>
            <a:off x="4813300" y="3406770"/>
            <a:ext cx="381000" cy="0"/>
          </a:xfrm>
          <a:prstGeom prst="straightConnector1">
            <a:avLst/>
          </a:prstGeom>
          <a:noFill/>
          <a:ln cap="flat" cmpd="sng" w="63500">
            <a:solidFill>
              <a:schemeClr val="accent2"/>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52" name="Google Shape;252;p8"/>
          <p:cNvSpPr txBox="1"/>
          <p:nvPr/>
        </p:nvSpPr>
        <p:spPr>
          <a:xfrm>
            <a:off x="1476021" y="4080236"/>
            <a:ext cx="1397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Questrial"/>
                <a:ea typeface="Questrial"/>
                <a:cs typeface="Questrial"/>
                <a:sym typeface="Questrial"/>
              </a:rPr>
              <a:t>PART THREE</a:t>
            </a:r>
            <a:endParaRPr sz="14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53" name="Google Shape;253;p8"/>
          <p:cNvSpPr/>
          <p:nvPr/>
        </p:nvSpPr>
        <p:spPr>
          <a:xfrm rot="2700000">
            <a:off x="1810872" y="3102814"/>
            <a:ext cx="1272418" cy="973281"/>
          </a:xfrm>
          <a:custGeom>
            <a:rect b="b" l="l" r="r" t="t"/>
            <a:pathLst>
              <a:path extrusionOk="0" h="973281" w="1272418">
                <a:moveTo>
                  <a:pt x="2296" y="0"/>
                </a:moveTo>
                <a:lnTo>
                  <a:pt x="1272418" y="0"/>
                </a:lnTo>
                <a:lnTo>
                  <a:pt x="1272418" y="973281"/>
                </a:lnTo>
                <a:lnTo>
                  <a:pt x="384485" y="973281"/>
                </a:lnTo>
                <a:lnTo>
                  <a:pt x="385589" y="953031"/>
                </a:lnTo>
                <a:lnTo>
                  <a:pt x="461361" y="947980"/>
                </a:lnTo>
                <a:lnTo>
                  <a:pt x="511874" y="921039"/>
                </a:lnTo>
                <a:lnTo>
                  <a:pt x="579226" y="880627"/>
                </a:lnTo>
                <a:lnTo>
                  <a:pt x="638159" y="821694"/>
                </a:lnTo>
                <a:lnTo>
                  <a:pt x="685306" y="724035"/>
                </a:lnTo>
                <a:lnTo>
                  <a:pt x="695408" y="653315"/>
                </a:lnTo>
                <a:lnTo>
                  <a:pt x="683622" y="553971"/>
                </a:lnTo>
                <a:lnTo>
                  <a:pt x="641527" y="474832"/>
                </a:lnTo>
                <a:lnTo>
                  <a:pt x="587645" y="414215"/>
                </a:lnTo>
                <a:lnTo>
                  <a:pt x="523661" y="367069"/>
                </a:lnTo>
                <a:lnTo>
                  <a:pt x="449574" y="340129"/>
                </a:lnTo>
                <a:lnTo>
                  <a:pt x="373802" y="331710"/>
                </a:lnTo>
                <a:lnTo>
                  <a:pt x="309818" y="341812"/>
                </a:lnTo>
                <a:lnTo>
                  <a:pt x="245834" y="365385"/>
                </a:lnTo>
                <a:lnTo>
                  <a:pt x="188585" y="402429"/>
                </a:lnTo>
                <a:lnTo>
                  <a:pt x="188586" y="399061"/>
                </a:lnTo>
                <a:lnTo>
                  <a:pt x="227312" y="299717"/>
                </a:lnTo>
                <a:lnTo>
                  <a:pt x="234048" y="222263"/>
                </a:lnTo>
                <a:lnTo>
                  <a:pt x="217209" y="161646"/>
                </a:lnTo>
                <a:lnTo>
                  <a:pt x="176799" y="104397"/>
                </a:lnTo>
                <a:lnTo>
                  <a:pt x="111131" y="52199"/>
                </a:lnTo>
                <a:lnTo>
                  <a:pt x="48829" y="23574"/>
                </a:lnTo>
                <a:lnTo>
                  <a:pt x="0" y="25259"/>
                </a:lnTo>
                <a:close/>
              </a:path>
            </a:pathLst>
          </a:custGeom>
          <a:gradFill>
            <a:gsLst>
              <a:gs pos="0">
                <a:srgbClr val="FFFFFF">
                  <a:alpha val="67843"/>
                </a:srgbClr>
              </a:gs>
              <a:gs pos="74000">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54" name="Google Shape;254;p8"/>
          <p:cNvSpPr/>
          <p:nvPr/>
        </p:nvSpPr>
        <p:spPr>
          <a:xfrm rot="2700000">
            <a:off x="1980150" y="2696574"/>
            <a:ext cx="350096" cy="426991"/>
          </a:xfrm>
          <a:custGeom>
            <a:rect b="b" l="l" r="r" t="t"/>
            <a:pathLst>
              <a:path extrusionOk="0" h="426991" w="350096">
                <a:moveTo>
                  <a:pt x="62300" y="98522"/>
                </a:moveTo>
                <a:lnTo>
                  <a:pt x="117865" y="53060"/>
                </a:lnTo>
                <a:lnTo>
                  <a:pt x="170063" y="27803"/>
                </a:lnTo>
                <a:lnTo>
                  <a:pt x="220577" y="21067"/>
                </a:lnTo>
                <a:lnTo>
                  <a:pt x="219938" y="0"/>
                </a:lnTo>
                <a:lnTo>
                  <a:pt x="350096" y="0"/>
                </a:lnTo>
                <a:lnTo>
                  <a:pt x="350096" y="426991"/>
                </a:lnTo>
                <a:lnTo>
                  <a:pt x="48812" y="426991"/>
                </a:lnTo>
                <a:lnTo>
                  <a:pt x="47146" y="416760"/>
                </a:lnTo>
                <a:lnTo>
                  <a:pt x="11786" y="327518"/>
                </a:lnTo>
                <a:lnTo>
                  <a:pt x="0" y="251748"/>
                </a:lnTo>
                <a:lnTo>
                  <a:pt x="23572" y="160823"/>
                </a:lnTo>
                <a:close/>
              </a:path>
            </a:pathLst>
          </a:custGeom>
          <a:gradFill>
            <a:gsLst>
              <a:gs pos="0">
                <a:srgbClr val="FFFFFF">
                  <a:alpha val="67843"/>
                </a:srgbClr>
              </a:gs>
              <a:gs pos="67000">
                <a:srgbClr val="FFFFFF">
                  <a:alpha val="0"/>
                </a:srgbClr>
              </a:gs>
              <a:gs pos="100000">
                <a:srgbClr val="FFFFFF">
                  <a:alpha val="0"/>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pic>
        <p:nvPic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55" name="Google Shape;255;p8"/>
          <p:cNvPicPr preferRelativeResize="0"/>
          <p:nvPr/>
        </p:nvPicPr>
        <p:blipFill rotWithShape="1">
          <a:blip r:embed="rId4">
            <a:alphaModFix/>
          </a:blip>
          <a:srcRect b="21676" l="22277" r="25226" t="14020"/>
          <a:stretch/>
        </p:blipFill>
        <p:spPr>
          <a:xfrm>
            <a:off x="1612500" y="2667131"/>
            <a:ext cx="1065720" cy="121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750"/>
                                        <p:tgtEl>
                                          <p:spTgt spid="250"/>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750"/>
                                        <p:tgtEl>
                                          <p:spTgt spid="255"/>
                                        </p:tgtEl>
                                      </p:cBhvr>
                                    </p:animEffect>
                                  </p:childTnLst>
                                </p:cTn>
                              </p:par>
                            </p:childTnLst>
                          </p:cTn>
                        </p:par>
                        <p:par>
                          <p:cTn fill="hold">
                            <p:stCondLst>
                              <p:cond delay="1500"/>
                            </p:stCondLst>
                            <p:childTnLst>
                              <p:par>
                                <p:cTn fill="hold" nodeType="afterEffect" presetClass="entr" presetID="10" presetSubtype="0">
                                  <p:stCondLst>
                                    <p:cond delay="750"/>
                                  </p:stCondLst>
                                  <p:childTnLst>
                                    <p:set>
                                      <p:cBhvr>
                                        <p:cTn dur="1" fill="hold">
                                          <p:stCondLst>
                                            <p:cond delay="0"/>
                                          </p:stCondLst>
                                        </p:cTn>
                                        <p:tgtEl>
                                          <p:spTgt spid="252"/>
                                        </p:tgtEl>
                                        <p:attrNameLst>
                                          <p:attrName>style.visibility</p:attrName>
                                        </p:attrNameLst>
                                      </p:cBhvr>
                                      <p:to>
                                        <p:strVal val="visible"/>
                                      </p:to>
                                    </p:set>
                                    <p:animEffect filter="fade" transition="in">
                                      <p:cBhvr>
                                        <p:cTn dur="750"/>
                                        <p:tgtEl>
                                          <p:spTgt spid="252"/>
                                        </p:tgtEl>
                                      </p:cBhvr>
                                    </p:animEffect>
                                  </p:childTnLst>
                                </p:cTn>
                              </p:par>
                            </p:childTnLst>
                          </p:cTn>
                        </p:par>
                        <p:par>
                          <p:cTn fill="hold">
                            <p:stCondLst>
                              <p:cond delay="2250"/>
                            </p:stCondLst>
                            <p:childTnLst>
                              <p:par>
                                <p:cTn fill="hold" nodeType="afterEffect" presetClass="entr" presetID="10" presetSubtype="0">
                                  <p:stCondLst>
                                    <p:cond delay="1250"/>
                                  </p:stCondLst>
                                  <p:childTnLst>
                                    <p:set>
                                      <p:cBhvr>
                                        <p:cTn dur="1" fill="hold">
                                          <p:stCondLst>
                                            <p:cond delay="0"/>
                                          </p:stCondLst>
                                        </p:cTn>
                                        <p:tgtEl>
                                          <p:spTgt spid="253"/>
                                        </p:tgtEl>
                                        <p:attrNameLst>
                                          <p:attrName>style.visibility</p:attrName>
                                        </p:attrNameLst>
                                      </p:cBhvr>
                                      <p:to>
                                        <p:strVal val="visible"/>
                                      </p:to>
                                    </p:set>
                                    <p:animEffect filter="fade" transition="in">
                                      <p:cBhvr>
                                        <p:cTn dur="750"/>
                                        <p:tgtEl>
                                          <p:spTgt spid="253"/>
                                        </p:tgtEl>
                                      </p:cBhvr>
                                    </p:animEffect>
                                  </p:childTnLst>
                                </p:cTn>
                              </p:par>
                              <p:par>
                                <p:cTn fill="hold" nodeType="withEffect" presetClass="entr" presetID="10" presetSubtype="0">
                                  <p:stCondLst>
                                    <p:cond delay="1250"/>
                                  </p:stCondLst>
                                  <p:childTnLst>
                                    <p:set>
                                      <p:cBhvr>
                                        <p:cTn dur="1" fill="hold">
                                          <p:stCondLst>
                                            <p:cond delay="0"/>
                                          </p:stCondLst>
                                        </p:cTn>
                                        <p:tgtEl>
                                          <p:spTgt spid="254"/>
                                        </p:tgtEl>
                                        <p:attrNameLst>
                                          <p:attrName>style.visibility</p:attrName>
                                        </p:attrNameLst>
                                      </p:cBhvr>
                                      <p:to>
                                        <p:strVal val="visible"/>
                                      </p:to>
                                    </p:set>
                                    <p:animEffect filter="fade" transition="in">
                                      <p:cBhvr>
                                        <p:cTn dur="75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750"/>
                                        <p:tgtEl>
                                          <p:spTgt spid="249"/>
                                        </p:tgtEl>
                                      </p:cBhvr>
                                    </p:animEffect>
                                  </p:childTnLst>
                                </p:cTn>
                              </p:par>
                            </p:childTnLst>
                          </p:cTn>
                        </p:par>
                        <p:par>
                          <p:cTn fill="hold">
                            <p:stCondLst>
                              <p:cond delay="3000"/>
                            </p:stCondLst>
                            <p:childTnLst>
                              <p:par>
                                <p:cTn fill="hold" nodeType="afterEffect" presetClass="entr" presetID="10" presetSubtype="0">
                                  <p:stCondLst>
                                    <p:cond delay="750"/>
                                  </p:stCondLst>
                                  <p:childTnLst>
                                    <p:set>
                                      <p:cBhvr>
                                        <p:cTn dur="1" fill="hold">
                                          <p:stCondLst>
                                            <p:cond delay="0"/>
                                          </p:stCondLst>
                                        </p:cTn>
                                        <p:tgtEl>
                                          <p:spTgt spid="251"/>
                                        </p:tgtEl>
                                        <p:attrNameLst>
                                          <p:attrName>style.visibility</p:attrName>
                                        </p:attrNameLst>
                                      </p:cBhvr>
                                      <p:to>
                                        <p:strVal val="visible"/>
                                      </p:to>
                                    </p:set>
                                    <p:animEffect filter="fade" transition="in">
                                      <p:cBhvr>
                                        <p:cTn dur="1250"/>
                                        <p:tgtEl>
                                          <p:spTgt spid="251"/>
                                        </p:tgtEl>
                                      </p:cBhvr>
                                    </p:animEffect>
                                  </p:childTnLst>
                                </p:cTn>
                              </p:par>
                            </p:childTnLst>
                          </p:cTn>
                        </p:par>
                        <p:par>
                          <p:cTn fill="hold">
                            <p:stCondLst>
                              <p:cond delay="4250"/>
                            </p:stCondLst>
                            <p:childTnLst>
                              <p:par>
                                <p:cTn fill="hold" nodeType="afterEffect" presetClass="entr" presetID="10" presetSubtype="0">
                                  <p:stCondLst>
                                    <p:cond delay="125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par>
                          <p:cTn fill="hold">
                            <p:stCondLst>
                              <p:cond delay="5250"/>
                            </p:stCondLst>
                            <p:childTnLst>
                              <p:par>
                                <p:cTn fill="hold" nodeType="afterEffect" presetClass="entr" presetID="10" presetSubtype="0">
                                  <p:stCondLst>
                                    <p:cond delay="750"/>
                                  </p:stCondLst>
                                  <p:childTnLst>
                                    <p:set>
                                      <p:cBhvr>
                                        <p:cTn dur="1" fill="hold">
                                          <p:stCondLst>
                                            <p:cond delay="0"/>
                                          </p:stCondLst>
                                        </p:cTn>
                                        <p:tgtEl>
                                          <p:spTgt spid="247"/>
                                        </p:tgtEl>
                                        <p:attrNameLst>
                                          <p:attrName>style.visibility</p:attrName>
                                        </p:attrNameLst>
                                      </p:cBhvr>
                                      <p:to>
                                        <p:strVal val="visible"/>
                                      </p:to>
                                    </p:set>
                                    <p:animEffect filter="fade" transition="in">
                                      <p:cBhvr>
                                        <p:cTn dur="75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60" name="Google Shape;260;p9"/>
          <p:cNvSpPr/>
          <p:nvPr/>
        </p:nvSpPr>
        <p:spPr>
          <a:xfrm>
            <a:off x="1002491" y="203200"/>
            <a:ext cx="11189509" cy="6451600"/>
          </a:xfrm>
          <a:custGeom>
            <a:rect b="b" l="l" r="r" t="t"/>
            <a:pathLst>
              <a:path extrusionOk="0" h="6451600" w="11189509">
                <a:moveTo>
                  <a:pt x="0" y="0"/>
                </a:moveTo>
                <a:lnTo>
                  <a:pt x="6283680" y="0"/>
                </a:lnTo>
                <a:lnTo>
                  <a:pt x="9780615" y="0"/>
                </a:lnTo>
                <a:lnTo>
                  <a:pt x="11189509" y="0"/>
                </a:lnTo>
                <a:lnTo>
                  <a:pt x="11189509" y="6451600"/>
                </a:lnTo>
                <a:lnTo>
                  <a:pt x="9780615" y="6451600"/>
                </a:lnTo>
                <a:lnTo>
                  <a:pt x="6283680" y="6451600"/>
                </a:lnTo>
                <a:lnTo>
                  <a:pt x="3456412" y="6451600"/>
                </a:lnTo>
                <a:close/>
              </a:path>
            </a:pathLst>
          </a:custGeom>
          <a:gradFill>
            <a:gsLst>
              <a:gs pos="0">
                <a:srgbClr val="EAEAEA"/>
              </a:gs>
              <a:gs pos="43000">
                <a:srgbClr val="EAEAEA"/>
              </a:gs>
              <a:gs pos="100000">
                <a:schemeClr val="lt1"/>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estrial"/>
              <a:ea typeface="Questrial"/>
              <a:cs typeface="Questrial"/>
              <a:sym typeface="Quest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61" name="Google Shape;261;p9"/>
          <p:cNvSpPr/>
          <p:nvPr/>
        </p:nvSpPr>
        <p:spPr>
          <a:xfrm>
            <a:off x="8726838" y="949610"/>
            <a:ext cx="4661584" cy="415819"/>
          </a:xfrm>
          <a:prstGeom prst="rect">
            <a:avLst/>
          </a:prstGeom>
          <a:noFill/>
          <a:ln>
            <a:noFill/>
          </a:ln>
        </p:spPr>
        <p:txBody>
          <a:bodyPr anchorCtr="0" anchor="ctr"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rgbClr val="3F3F3F"/>
                </a:solidFill>
                <a:latin typeface="Arial"/>
                <a:ea typeface="Arial"/>
                <a:cs typeface="Arial"/>
                <a:sym typeface="Arial"/>
              </a:rPr>
              <a:t>Drop columns not will be used</a:t>
            </a:r>
            <a:endParaRPr sz="1800">
              <a:solidFill>
                <a:srgbClr val="3F3F3F"/>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62" name="Google Shape;262;p9"/>
          <p:cNvSpPr/>
          <p:nvPr/>
        </p:nvSpPr>
        <p:spPr>
          <a:xfrm>
            <a:off x="127318" y="0"/>
            <a:ext cx="4735870" cy="67794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3200">
                <a:solidFill>
                  <a:srgbClr val="3F3F3F"/>
                </a:solidFill>
                <a:latin typeface="Arial"/>
                <a:ea typeface="Arial"/>
                <a:cs typeface="Arial"/>
                <a:sym typeface="Arial"/>
              </a:rPr>
              <a:t>Through Python</a:t>
            </a:r>
            <a:endParaRPr sz="3200">
              <a:solidFill>
                <a:srgbClr val="3F3F3F"/>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63" name="Google Shape;263;p9"/>
          <p:cNvCxnSpPr/>
          <p:nvPr/>
        </p:nvCxnSpPr>
        <p:spPr>
          <a:xfrm>
            <a:off x="218720" y="677943"/>
            <a:ext cx="522514" cy="0"/>
          </a:xfrm>
          <a:prstGeom prst="straightConnector1">
            <a:avLst/>
          </a:prstGeom>
          <a:noFill/>
          <a:ln cap="flat" cmpd="sng" w="25400">
            <a:solidFill>
              <a:srgbClr val="D9BA00"/>
            </a:solidFill>
            <a:prstDash val="solid"/>
            <a:miter lim="800000"/>
            <a:headEnd len="sm" w="sm" type="none"/>
            <a:tailEnd len="sm" w="sm" type="none"/>
          </a:ln>
        </p:spPr>
      </p:cxnSp>
      <p:pic>
        <p:nvPicPr>
          <p:cNvPr id="264" name="Google Shape;264;p9"/>
          <p:cNvPicPr preferRelativeResize="0"/>
          <p:nvPr/>
        </p:nvPicPr>
        <p:blipFill rotWithShape="1">
          <a:blip r:embed="rId3">
            <a:alphaModFix/>
          </a:blip>
          <a:srcRect b="0" l="0" r="0" t="0"/>
          <a:stretch/>
        </p:blipFill>
        <p:spPr>
          <a:xfrm>
            <a:off x="127318" y="1724993"/>
            <a:ext cx="7084383" cy="541787"/>
          </a:xfrm>
          <a:prstGeom prst="rect">
            <a:avLst/>
          </a:prstGeom>
          <a:noFill/>
          <a:ln>
            <a:noFill/>
          </a:ln>
        </p:spPr>
      </p:pic>
      <p:pic>
        <p:nvPicPr>
          <p:cNvPr id="265" name="Google Shape;265;p9"/>
          <p:cNvPicPr preferRelativeResize="0"/>
          <p:nvPr/>
        </p:nvPicPr>
        <p:blipFill rotWithShape="1">
          <a:blip r:embed="rId4">
            <a:alphaModFix/>
          </a:blip>
          <a:srcRect b="0" l="0" r="0" t="0"/>
          <a:stretch/>
        </p:blipFill>
        <p:spPr>
          <a:xfrm>
            <a:off x="127318" y="892967"/>
            <a:ext cx="8599520" cy="572463"/>
          </a:xfrm>
          <a:prstGeom prst="rect">
            <a:avLst/>
          </a:pr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66" name="Google Shape;266;p9"/>
          <p:cNvSpPr/>
          <p:nvPr/>
        </p:nvSpPr>
        <p:spPr>
          <a:xfrm>
            <a:off x="7365768" y="1797112"/>
            <a:ext cx="4698914" cy="415819"/>
          </a:xfrm>
          <a:prstGeom prst="rect">
            <a:avLst/>
          </a:prstGeom>
          <a:noFill/>
          <a:ln>
            <a:noFill/>
          </a:ln>
        </p:spPr>
        <p:txBody>
          <a:bodyPr anchorCtr="0" anchor="ctr"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rgbClr val="3F3F3F"/>
                </a:solidFill>
                <a:latin typeface="Arial"/>
                <a:ea typeface="Arial"/>
                <a:cs typeface="Arial"/>
                <a:sym typeface="Arial"/>
              </a:rPr>
              <a:t>Transform types of column Complaint ID</a:t>
            </a:r>
            <a:endParaRPr sz="1800">
              <a:solidFill>
                <a:srgbClr val="3F3F3F"/>
              </a:solidFill>
              <a:latin typeface="Arial"/>
              <a:ea typeface="Arial"/>
              <a:cs typeface="Arial"/>
              <a:sym typeface="Arial"/>
            </a:endParaRPr>
          </a:p>
        </p:txBody>
      </p:sp>
      <p:pic>
        <p:nvPicPr>
          <p:cNvPr id="267" name="Google Shape;267;p9"/>
          <p:cNvPicPr preferRelativeResize="0"/>
          <p:nvPr/>
        </p:nvPicPr>
        <p:blipFill rotWithShape="1">
          <a:blip r:embed="rId5">
            <a:alphaModFix/>
          </a:blip>
          <a:srcRect b="0" l="0" r="0" t="0"/>
          <a:stretch/>
        </p:blipFill>
        <p:spPr>
          <a:xfrm>
            <a:off x="127318" y="2469980"/>
            <a:ext cx="8567800" cy="2576531"/>
          </a:xfrm>
          <a:prstGeom prst="rect">
            <a:avLst/>
          </a:pr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68" name="Google Shape;268;p9"/>
          <p:cNvSpPr/>
          <p:nvPr/>
        </p:nvSpPr>
        <p:spPr>
          <a:xfrm>
            <a:off x="8838945" y="3190748"/>
            <a:ext cx="3225737" cy="1496115"/>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30000"/>
              </a:lnSpc>
              <a:spcBef>
                <a:spcPts val="0"/>
              </a:spcBef>
              <a:spcAft>
                <a:spcPts val="0"/>
              </a:spcAft>
              <a:buClr>
                <a:srgbClr val="3F3F3F"/>
              </a:buClr>
              <a:buSzPts val="1800"/>
              <a:buFont typeface="Arial"/>
              <a:buAutoNum type="arabicPeriod"/>
            </a:pPr>
            <a:r>
              <a:rPr lang="en-US" sz="1800">
                <a:solidFill>
                  <a:srgbClr val="3F3F3F"/>
                </a:solidFill>
                <a:latin typeface="Arial"/>
                <a:ea typeface="Arial"/>
                <a:cs typeface="Arial"/>
                <a:sym typeface="Arial"/>
              </a:rPr>
              <a:t>Fill NA</a:t>
            </a:r>
            <a:endParaRPr/>
          </a:p>
          <a:p>
            <a:pPr indent="-342900" lvl="0" marL="342900" marR="0" rtl="0" algn="l">
              <a:lnSpc>
                <a:spcPct val="130000"/>
              </a:lnSpc>
              <a:spcBef>
                <a:spcPts val="0"/>
              </a:spcBef>
              <a:spcAft>
                <a:spcPts val="0"/>
              </a:spcAft>
              <a:buClr>
                <a:srgbClr val="3F3F3F"/>
              </a:buClr>
              <a:buSzPts val="1800"/>
              <a:buFont typeface="Arial"/>
              <a:buAutoNum type="arabicPeriod"/>
            </a:pPr>
            <a:r>
              <a:rPr lang="en-US" sz="1800">
                <a:solidFill>
                  <a:srgbClr val="3F3F3F"/>
                </a:solidFill>
                <a:latin typeface="Arial"/>
                <a:ea typeface="Arial"/>
                <a:cs typeface="Arial"/>
                <a:sym typeface="Arial"/>
              </a:rPr>
              <a:t>Transform types of column ZIP code using Regular Expression</a:t>
            </a:r>
            <a:endParaRPr sz="1800">
              <a:solidFill>
                <a:srgbClr val="3F3F3F"/>
              </a:solidFill>
              <a:latin typeface="Arial"/>
              <a:ea typeface="Arial"/>
              <a:cs typeface="Arial"/>
              <a:sym typeface="Arial"/>
            </a:endParaRPr>
          </a:p>
        </p:txBody>
      </p:sp>
      <p:pic>
        <p:nvPicPr>
          <p:cNvPr id="269" name="Google Shape;269;p9"/>
          <p:cNvPicPr preferRelativeResize="0"/>
          <p:nvPr/>
        </p:nvPicPr>
        <p:blipFill rotWithShape="1">
          <a:blip r:embed="rId6">
            <a:alphaModFix/>
          </a:blip>
          <a:srcRect b="0" l="0" r="0" t="0"/>
          <a:stretch/>
        </p:blipFill>
        <p:spPr>
          <a:xfrm>
            <a:off x="127318" y="5338759"/>
            <a:ext cx="10610928" cy="1252547"/>
          </a:xfrm>
          <a:prstGeom prst="rect">
            <a:avLst/>
          </a:prstGeom>
          <a:noFill/>
          <a:ln>
            <a:noFill/>
          </a:ln>
        </p:spPr>
      </p:pic>
      <p:sp>
        <p:nvSpPr>
          <p:cNvPr descr="e7d195523061f1c0d3ba7f298e59d031c9c3f97027ed136f882110EF8F17BAD1F2C348D17C7856EF46CB4678CC9E44EE1ABA681E3133328A7B4D22AAF822B2429426B2355AA8CC4431B8568D2CF3B73A96BBEC1D6ED9A29650230F838D77B0BBACCBC236A7BB3CB9A18302F66B4E63D87C33E37FEBE4208F1FB1269D74493D5AFF8D9C0979E01CE6" id="270" name="Google Shape;270;p9"/>
          <p:cNvSpPr/>
          <p:nvPr/>
        </p:nvSpPr>
        <p:spPr>
          <a:xfrm>
            <a:off x="10738246" y="5397023"/>
            <a:ext cx="1510648" cy="1136017"/>
          </a:xfrm>
          <a:prstGeom prst="rect">
            <a:avLst/>
          </a:prstGeom>
          <a:noFill/>
          <a:ln>
            <a:noFill/>
          </a:ln>
        </p:spPr>
        <p:txBody>
          <a:bodyPr anchorCtr="0" anchor="ctr"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rgbClr val="3F3F3F"/>
                </a:solidFill>
                <a:latin typeface="Arial"/>
                <a:ea typeface="Arial"/>
                <a:cs typeface="Arial"/>
                <a:sym typeface="Arial"/>
              </a:rPr>
              <a:t>Replace</a:t>
            </a:r>
            <a:endParaRPr/>
          </a:p>
          <a:p>
            <a:pPr indent="0" lvl="0" marL="0" marR="0" rtl="0" algn="l">
              <a:lnSpc>
                <a:spcPct val="130000"/>
              </a:lnSpc>
              <a:spcBef>
                <a:spcPts val="0"/>
              </a:spcBef>
              <a:spcAft>
                <a:spcPts val="0"/>
              </a:spcAft>
              <a:buNone/>
            </a:pPr>
            <a:r>
              <a:rPr lang="en-US" sz="1800">
                <a:solidFill>
                  <a:srgbClr val="3F3F3F"/>
                </a:solidFill>
                <a:latin typeface="Arial"/>
                <a:ea typeface="Arial"/>
                <a:cs typeface="Arial"/>
                <a:sym typeface="Arial"/>
              </a:rPr>
              <a:t>Repeated values</a:t>
            </a:r>
            <a:endParaRPr sz="1800">
              <a:solidFill>
                <a:srgbClr val="3F3F3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500"/>
                                        <p:tgtEl>
                                          <p:spTgt spid="26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750"/>
                                        <p:tgtEl>
                                          <p:spTgt spid="262"/>
                                        </p:tgtEl>
                                      </p:cBhvr>
                                    </p:animEffect>
                                  </p:childTnLst>
                                </p:cTn>
                              </p:par>
                            </p:childTnLst>
                          </p:cTn>
                        </p:par>
                        <p:par>
                          <p:cTn fill="hold">
                            <p:stCondLst>
                              <p:cond delay="2250"/>
                            </p:stCondLst>
                            <p:childTnLst>
                              <p:par>
                                <p:cTn fill="hold" nodeType="afterEffect" presetClass="entr" presetID="10" presetSubtype="0">
                                  <p:stCondLst>
                                    <p:cond delay="750"/>
                                  </p:stCondLst>
                                  <p:childTnLst>
                                    <p:set>
                                      <p:cBhvr>
                                        <p:cTn dur="1" fill="hold">
                                          <p:stCondLst>
                                            <p:cond delay="0"/>
                                          </p:stCondLst>
                                        </p:cTn>
                                        <p:tgtEl>
                                          <p:spTgt spid="260"/>
                                        </p:tgtEl>
                                        <p:attrNameLst>
                                          <p:attrName>style.visibility</p:attrName>
                                        </p:attrNameLst>
                                      </p:cBhvr>
                                      <p:to>
                                        <p:strVal val="visible"/>
                                      </p:to>
                                    </p:set>
                                    <p:animEffect filter="fade" transition="in">
                                      <p:cBhvr>
                                        <p:cTn dur="750"/>
                                        <p:tgtEl>
                                          <p:spTgt spid="260"/>
                                        </p:tgtEl>
                                      </p:cBhvr>
                                    </p:animEffect>
                                  </p:childTnLst>
                                </p:cTn>
                              </p:par>
                            </p:childTnLst>
                          </p:cTn>
                        </p:par>
                        <p:par>
                          <p:cTn fill="hold">
                            <p:stCondLst>
                              <p:cond delay="3000"/>
                            </p:stCondLst>
                            <p:childTnLst>
                              <p:par>
                                <p:cTn fill="hold" nodeType="afterEffect" presetClass="entr" presetID="10" presetSubtype="0">
                                  <p:stCondLst>
                                    <p:cond delay="75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par>
                                <p:cTn fill="hold" nodeType="withEffect" presetClass="entr" presetID="1" presetSubtype="0">
                                  <p:stCondLst>
                                    <p:cond delay="75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黑配黄">
      <a:dk1>
        <a:srgbClr val="000000"/>
      </a:dk1>
      <a:lt1>
        <a:srgbClr val="FFFFFF"/>
      </a:lt1>
      <a:dk2>
        <a:srgbClr val="44546A"/>
      </a:dk2>
      <a:lt2>
        <a:srgbClr val="E7E6E6"/>
      </a:lt2>
      <a:accent1>
        <a:srgbClr val="2D2C32"/>
      </a:accent1>
      <a:accent2>
        <a:srgbClr val="F2CF01"/>
      </a:accent2>
      <a:accent3>
        <a:srgbClr val="FFFFFF"/>
      </a:accent3>
      <a:accent4>
        <a:srgbClr val="FFFFFF"/>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2017-08-05T01:53:58Z</dcterms:created>
  <dc:creator>User</dc:creator>
</cp:coreProperties>
</file>